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267" r:id="rId13"/>
    <p:sldId id="25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73" r:id="rId30"/>
    <p:sldId id="274" r:id="rId31"/>
    <p:sldId id="275" r:id="rId32"/>
    <p:sldId id="278" r:id="rId33"/>
    <p:sldId id="279" r:id="rId34"/>
    <p:sldId id="280" r:id="rId35"/>
    <p:sldId id="29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1" r:id="rId46"/>
    <p:sldId id="292" r:id="rId47"/>
    <p:sldId id="293" r:id="rId48"/>
    <p:sldId id="313" r:id="rId49"/>
    <p:sldId id="295" r:id="rId50"/>
    <p:sldId id="296" r:id="rId51"/>
    <p:sldId id="314" r:id="rId52"/>
    <p:sldId id="297" r:id="rId53"/>
    <p:sldId id="298" r:id="rId54"/>
    <p:sldId id="299" r:id="rId55"/>
    <p:sldId id="300" r:id="rId56"/>
    <p:sldId id="301" r:id="rId57"/>
    <p:sldId id="315" r:id="rId58"/>
    <p:sldId id="302" r:id="rId59"/>
    <p:sldId id="316" r:id="rId60"/>
    <p:sldId id="303" r:id="rId61"/>
    <p:sldId id="304" r:id="rId62"/>
    <p:sldId id="317" r:id="rId63"/>
    <p:sldId id="305" r:id="rId64"/>
    <p:sldId id="318" r:id="rId65"/>
    <p:sldId id="306" r:id="rId66"/>
    <p:sldId id="307" r:id="rId67"/>
    <p:sldId id="319" r:id="rId68"/>
    <p:sldId id="308" r:id="rId69"/>
    <p:sldId id="309" r:id="rId70"/>
    <p:sldId id="320" r:id="rId71"/>
    <p:sldId id="310" r:id="rId72"/>
    <p:sldId id="311" r:id="rId73"/>
    <p:sldId id="321" r:id="rId74"/>
    <p:sldId id="312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Лечение наркоманий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Профессор А.М. Карпов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Зав. кафедрой психотерапии и наркологии Казанской государственной медицинской академии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85750" y="6215063"/>
            <a:ext cx="82438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Биопсихосоциальная структура человека</a:t>
            </a:r>
          </a:p>
        </p:txBody>
      </p:sp>
      <p:graphicFrame>
        <p:nvGraphicFramePr>
          <p:cNvPr id="2050" name="Диаграмма 21"/>
          <p:cNvGraphicFramePr>
            <a:graphicFrameLocks/>
          </p:cNvGraphicFramePr>
          <p:nvPr/>
        </p:nvGraphicFramePr>
        <p:xfrm>
          <a:off x="381000" y="1447800"/>
          <a:ext cx="1447800" cy="1524000"/>
        </p:xfrm>
        <a:graphic>
          <a:graphicData uri="http://schemas.openxmlformats.org/presentationml/2006/ole">
            <p:oleObj spid="_x0000_s1026" r:id="rId3" imgW="1444877" imgH="1524132" progId="Excel.Sheet.8">
              <p:embed/>
            </p:oleObj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533400" y="3124200"/>
            <a:ext cx="1219200" cy="1271588"/>
            <a:chOff x="3000364" y="3482790"/>
            <a:chExt cx="1428760" cy="1500198"/>
          </a:xfrm>
        </p:grpSpPr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3000364" y="3482790"/>
              <a:ext cx="1428760" cy="999568"/>
              <a:chOff x="3000364" y="3482790"/>
              <a:chExt cx="1428760" cy="99956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00364" y="3482790"/>
                <a:ext cx="1428760" cy="500067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00364" y="3982857"/>
                <a:ext cx="1428760" cy="500065"/>
              </a:xfrm>
              <a:prstGeom prst="rect">
                <a:avLst/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000364" y="4482922"/>
              <a:ext cx="1428760" cy="500066"/>
            </a:xfrm>
            <a:prstGeom prst="rect">
              <a:avLst/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381000" y="4724400"/>
            <a:ext cx="1371600" cy="1143000"/>
            <a:chOff x="4714876" y="3500438"/>
            <a:chExt cx="1857388" cy="1500198"/>
          </a:xfrm>
        </p:grpSpPr>
        <p:grpSp>
          <p:nvGrpSpPr>
            <p:cNvPr id="5" name="Группа 31"/>
            <p:cNvGrpSpPr>
              <a:grpSpLocks/>
            </p:cNvGrpSpPr>
            <p:nvPr/>
          </p:nvGrpSpPr>
          <p:grpSpPr bwMode="auto">
            <a:xfrm>
              <a:off x="5000628" y="3500438"/>
              <a:ext cx="1277201" cy="1000132"/>
              <a:chOff x="5000628" y="3500438"/>
              <a:chExt cx="1277201" cy="1000132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5286711" y="3500438"/>
                <a:ext cx="713719" cy="570909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19" name="Трапеция 18"/>
              <p:cNvSpPr/>
              <p:nvPr/>
            </p:nvSpPr>
            <p:spPr>
              <a:xfrm>
                <a:off x="5000795" y="4071347"/>
                <a:ext cx="1276955" cy="429223"/>
              </a:xfrm>
              <a:prstGeom prst="trapezoid">
                <a:avLst>
                  <a:gd name="adj" fmla="val 64738"/>
                </a:avLst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0" name="Трапеция 19"/>
            <p:cNvSpPr/>
            <p:nvPr/>
          </p:nvSpPr>
          <p:spPr>
            <a:xfrm>
              <a:off x="4714876" y="4498487"/>
              <a:ext cx="1857388" cy="502149"/>
            </a:xfrm>
            <a:prstGeom prst="trapezoid">
              <a:avLst>
                <a:gd name="adj" fmla="val 59043"/>
              </a:avLst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sp>
        <p:nvSpPr>
          <p:cNvPr id="2054" name="Прямоугольник 20"/>
          <p:cNvSpPr>
            <a:spLocks noChangeArrowheads="1"/>
          </p:cNvSpPr>
          <p:nvPr/>
        </p:nvSpPr>
        <p:spPr bwMode="auto">
          <a:xfrm>
            <a:off x="571500" y="285750"/>
            <a:ext cx="7929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1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этап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– смысловой (целевой) - определение приоритетной потребности из 3-х</a:t>
            </a:r>
          </a:p>
        </p:txBody>
      </p:sp>
      <p:pic>
        <p:nvPicPr>
          <p:cNvPr id="2055" name="Рисунок 20" descr="дух тело социу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1428750"/>
            <a:ext cx="47990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1678781" y="3536157"/>
            <a:ext cx="5572125" cy="7143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5" name="Picture 2" descr="http://www.render.ru/images/uploads/Image/Articles/fromgraphics/328/stickfigur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57188"/>
            <a:ext cx="17383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http://www.render.ru/images/uploads/Image/Articles/fromgraphics/328/stickfigure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500063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1000125" y="3571875"/>
            <a:ext cx="3276600" cy="2819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Oval 8"/>
          <p:cNvSpPr>
            <a:spLocks noChangeArrowheads="1"/>
          </p:cNvSpPr>
          <p:nvPr/>
        </p:nvSpPr>
        <p:spPr bwMode="auto">
          <a:xfrm>
            <a:off x="1609725" y="4029075"/>
            <a:ext cx="20574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Oval 9"/>
          <p:cNvSpPr>
            <a:spLocks noChangeArrowheads="1"/>
          </p:cNvSpPr>
          <p:nvPr/>
        </p:nvSpPr>
        <p:spPr bwMode="auto">
          <a:xfrm>
            <a:off x="2066925" y="4486275"/>
            <a:ext cx="1143000" cy="990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2219325" y="48672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2143125" y="41052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2219325" y="364807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929188" y="3571875"/>
            <a:ext cx="3276600" cy="28194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>
                <a:solidFill>
                  <a:srgbClr val="FFCCCC"/>
                </a:solidFill>
              </a:ln>
            </a:endParaRPr>
          </a:p>
        </p:txBody>
      </p:sp>
      <p:sp>
        <p:nvSpPr>
          <p:cNvPr id="85004" name="Oval 8"/>
          <p:cNvSpPr>
            <a:spLocks noChangeArrowheads="1"/>
          </p:cNvSpPr>
          <p:nvPr/>
        </p:nvSpPr>
        <p:spPr bwMode="auto">
          <a:xfrm>
            <a:off x="5538788" y="4029075"/>
            <a:ext cx="20574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5" name="Oval 9"/>
          <p:cNvSpPr>
            <a:spLocks noChangeArrowheads="1"/>
          </p:cNvSpPr>
          <p:nvPr/>
        </p:nvSpPr>
        <p:spPr bwMode="auto">
          <a:xfrm>
            <a:off x="5995988" y="4486275"/>
            <a:ext cx="11430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6" name="Text Box 10"/>
          <p:cNvSpPr txBox="1">
            <a:spLocks noChangeArrowheads="1"/>
          </p:cNvSpPr>
          <p:nvPr/>
        </p:nvSpPr>
        <p:spPr bwMode="auto">
          <a:xfrm>
            <a:off x="6072188" y="3643313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5007" name="Text Box 11"/>
          <p:cNvSpPr txBox="1">
            <a:spLocks noChangeArrowheads="1"/>
          </p:cNvSpPr>
          <p:nvPr/>
        </p:nvSpPr>
        <p:spPr bwMode="auto">
          <a:xfrm>
            <a:off x="6072188" y="41052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5008" name="Text Box 12"/>
          <p:cNvSpPr txBox="1">
            <a:spLocks noChangeArrowheads="1"/>
          </p:cNvSpPr>
          <p:nvPr/>
        </p:nvSpPr>
        <p:spPr bwMode="auto">
          <a:xfrm>
            <a:off x="6143625" y="478631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8" y="214313"/>
            <a:ext cx="8572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Последствия смены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приоритетов потребностей в результате реформ</a:t>
            </a:r>
          </a:p>
        </p:txBody>
      </p:sp>
      <p:pic>
        <p:nvPicPr>
          <p:cNvPr id="85010" name="Picture 18" descr="C:\Users\user\Desktop\hammer_sickle_in_star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71500"/>
            <a:ext cx="106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1" name="Picture 18" descr="C:\Users\user\Desktop\hammer_sickle_in_star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2928938"/>
            <a:ext cx="8461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2" name="Picture 19" descr="C:\Users\user\Desktop\bag_of_money_-__1348837cl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2928938"/>
            <a:ext cx="12144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3" name="Picture 19" descr="C:\Users\user\Desktop\bag_of_money_-__1348837cl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714375"/>
            <a:ext cx="1903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714375" y="2214563"/>
            <a:ext cx="1643063" cy="7143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9" idx="0"/>
          </p:cNvCxnSpPr>
          <p:nvPr/>
        </p:nvCxnSpPr>
        <p:spPr>
          <a:xfrm rot="5400000">
            <a:off x="7283450" y="2282826"/>
            <a:ext cx="1285875" cy="63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лечения наркоманий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71612"/>
            <a:ext cx="7416824" cy="488172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1.Этапность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2.Добровольность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3.Индивидуальность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4.Комплексность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5.Ответственность (на всю жизнь)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1.Этапы лечения наркоманий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1.Отнятие наркотика</a:t>
            </a:r>
          </a:p>
          <a:p>
            <a:r>
              <a:rPr lang="ru-RU" b="1" dirty="0" smtClean="0"/>
              <a:t>2. Купирование абстинентных расстройств</a:t>
            </a:r>
          </a:p>
          <a:p>
            <a:r>
              <a:rPr lang="ru-RU" b="1" dirty="0" smtClean="0"/>
              <a:t>3. Восстановительный – купирование зависимости физической и психической</a:t>
            </a:r>
          </a:p>
          <a:p>
            <a:r>
              <a:rPr lang="ru-RU" b="1" dirty="0" smtClean="0"/>
              <a:t>4. </a:t>
            </a:r>
            <a:r>
              <a:rPr lang="ru-RU" b="1" dirty="0" err="1" smtClean="0"/>
              <a:t>Противорецидивное</a:t>
            </a:r>
            <a:r>
              <a:rPr lang="ru-RU" b="1" dirty="0" smtClean="0"/>
              <a:t> лечение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Принцип - Добровольность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Обусловленность внешними причинами</a:t>
            </a:r>
          </a:p>
          <a:p>
            <a:r>
              <a:rPr lang="ru-RU" b="1" dirty="0" smtClean="0"/>
              <a:t>Амбивалентность, колебания, сомнения</a:t>
            </a:r>
          </a:p>
          <a:p>
            <a:r>
              <a:rPr lang="ru-RU" b="1" dirty="0" smtClean="0"/>
              <a:t>Рекомендуется создать и  укрепить установку на лечение</a:t>
            </a:r>
          </a:p>
          <a:p>
            <a:r>
              <a:rPr lang="ru-RU" b="1" dirty="0" smtClean="0"/>
              <a:t>Повысить конструктивность представлений о себе и ситуации</a:t>
            </a:r>
          </a:p>
          <a:p>
            <a:r>
              <a:rPr lang="ru-RU" b="1" dirty="0" smtClean="0"/>
              <a:t>Быстрее начать лечение, пока пациент не передумал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b="1" dirty="0" smtClean="0">
                <a:solidFill>
                  <a:srgbClr val="FF0000"/>
                </a:solidFill>
              </a:rPr>
              <a:t>. Принцип - Индивидуальность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Психический и соматический статус</a:t>
            </a:r>
          </a:p>
          <a:p>
            <a:r>
              <a:rPr lang="ru-RU" b="1" dirty="0" smtClean="0"/>
              <a:t>Особенности личности в </a:t>
            </a:r>
            <a:r>
              <a:rPr lang="ru-RU" b="1" dirty="0" err="1" smtClean="0"/>
              <a:t>преморбиде</a:t>
            </a:r>
            <a:endParaRPr lang="ru-RU" b="1" dirty="0" smtClean="0"/>
          </a:p>
          <a:p>
            <a:r>
              <a:rPr lang="ru-RU" b="1" dirty="0" err="1" smtClean="0"/>
              <a:t>Микросоциальное</a:t>
            </a:r>
            <a:r>
              <a:rPr lang="ru-RU" b="1" dirty="0" smtClean="0"/>
              <a:t> окружение. Наличие конфликтов в семье. Стратегии поведения родителей</a:t>
            </a:r>
          </a:p>
          <a:p>
            <a:r>
              <a:rPr lang="ru-RU" b="1" dirty="0" smtClean="0"/>
              <a:t>Факторы риска. Инструкции родственникам пресекать иждивенчество, манипуляции, шантаж 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 принцип - Комплексность лечения  </a:t>
            </a:r>
            <a:r>
              <a:rPr lang="ru-RU" b="1" dirty="0" err="1" smtClean="0">
                <a:solidFill>
                  <a:srgbClr val="FF0000"/>
                </a:solidFill>
              </a:rPr>
              <a:t>био-психо-социо-духовный</a:t>
            </a:r>
            <a:r>
              <a:rPr lang="ru-RU" b="1" dirty="0" smtClean="0">
                <a:solidFill>
                  <a:srgbClr val="FF0000"/>
                </a:solidFill>
              </a:rPr>
              <a:t> подход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Биологические методы </a:t>
            </a:r>
          </a:p>
          <a:p>
            <a:r>
              <a:rPr lang="ru-RU" b="1" dirty="0" smtClean="0"/>
              <a:t>Психологические</a:t>
            </a:r>
          </a:p>
          <a:p>
            <a:r>
              <a:rPr lang="ru-RU" b="1" dirty="0" smtClean="0"/>
              <a:t>Социальные</a:t>
            </a:r>
          </a:p>
          <a:p>
            <a:r>
              <a:rPr lang="ru-RU" b="1" dirty="0" smtClean="0"/>
              <a:t> Духовные</a:t>
            </a:r>
          </a:p>
          <a:p>
            <a:r>
              <a:rPr lang="ru-RU" b="1" dirty="0" smtClean="0"/>
              <a:t>Фармакотерапия</a:t>
            </a:r>
          </a:p>
          <a:p>
            <a:r>
              <a:rPr lang="ru-RU" b="1" dirty="0" smtClean="0"/>
              <a:t>Психотерапия</a:t>
            </a:r>
          </a:p>
          <a:p>
            <a:r>
              <a:rPr lang="ru-RU" b="1" dirty="0" smtClean="0"/>
              <a:t>Альтернативы - труд, спорт, закаливание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5.Принцип – Отказ от наркотика на всю жизнь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Пресечь попытки передохнуть, снизить дозу, возобновить понемножку.</a:t>
            </a:r>
          </a:p>
          <a:p>
            <a:r>
              <a:rPr lang="ru-RU" b="1" dirty="0" smtClean="0"/>
              <a:t>Создать установку на полную пожизненную трезвость</a:t>
            </a:r>
          </a:p>
          <a:p>
            <a:r>
              <a:rPr lang="ru-RU" b="1" dirty="0" smtClean="0"/>
              <a:t>На здоровый образ жизни – </a:t>
            </a:r>
            <a:r>
              <a:rPr lang="ru-RU" b="1" dirty="0" smtClean="0">
                <a:solidFill>
                  <a:srgbClr val="FF0000"/>
                </a:solidFill>
              </a:rPr>
              <a:t>с удовольствиями от полезных занятий </a:t>
            </a:r>
          </a:p>
          <a:p>
            <a:r>
              <a:rPr lang="ru-RU" b="1" dirty="0" smtClean="0"/>
              <a:t>Восстановление </a:t>
            </a:r>
            <a:r>
              <a:rPr lang="ru-RU" b="1" dirty="0" smtClean="0">
                <a:solidFill>
                  <a:srgbClr val="FF0000"/>
                </a:solidFill>
              </a:rPr>
              <a:t>совести и ответственности</a:t>
            </a:r>
          </a:p>
          <a:p>
            <a:r>
              <a:rPr lang="ru-RU" b="1" dirty="0" smtClean="0"/>
              <a:t>Восстановление </a:t>
            </a:r>
            <a:r>
              <a:rPr lang="ru-RU" b="1" dirty="0" smtClean="0">
                <a:solidFill>
                  <a:srgbClr val="FF0000"/>
                </a:solidFill>
              </a:rPr>
              <a:t>корковых функций </a:t>
            </a:r>
            <a:r>
              <a:rPr lang="ru-RU" b="1" dirty="0" smtClean="0"/>
              <a:t>– контроля над мотивациями</a:t>
            </a:r>
          </a:p>
          <a:p>
            <a:r>
              <a:rPr lang="ru-RU" b="1" dirty="0" smtClean="0"/>
              <a:t>Устранение </a:t>
            </a:r>
            <a:r>
              <a:rPr lang="ru-RU" b="1" dirty="0" smtClean="0">
                <a:solidFill>
                  <a:srgbClr val="FF0000"/>
                </a:solidFill>
              </a:rPr>
              <a:t>инфантилизма, последствий </a:t>
            </a:r>
            <a:r>
              <a:rPr lang="ru-RU" b="1" dirty="0" err="1" smtClean="0">
                <a:solidFill>
                  <a:srgbClr val="FF0000"/>
                </a:solidFill>
              </a:rPr>
              <a:t>шизофренизации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дебилизации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Стратегия лечения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этап отнятия проводится 3-мя способами</a:t>
            </a:r>
          </a:p>
          <a:p>
            <a:r>
              <a:rPr lang="ru-RU" b="1" dirty="0" err="1" smtClean="0"/>
              <a:t>Одномоментно</a:t>
            </a:r>
            <a:endParaRPr lang="ru-RU" b="1" dirty="0" smtClean="0"/>
          </a:p>
          <a:p>
            <a:r>
              <a:rPr lang="ru-RU" b="1" dirty="0" smtClean="0"/>
              <a:t>Быстро – несколько дней</a:t>
            </a:r>
          </a:p>
          <a:p>
            <a:r>
              <a:rPr lang="ru-RU" b="1" dirty="0" smtClean="0"/>
              <a:t>Медленно – несколько недель</a:t>
            </a:r>
          </a:p>
          <a:p>
            <a:r>
              <a:rPr lang="ru-RU" b="1" dirty="0" smtClean="0"/>
              <a:t>Подход индивидуальный с учетом соматического состояния и вида ПАВ (</a:t>
            </a:r>
            <a:r>
              <a:rPr lang="ru-RU" b="1" dirty="0" err="1" smtClean="0"/>
              <a:t>бензодиазепины</a:t>
            </a:r>
            <a:r>
              <a:rPr lang="ru-RU" b="1" dirty="0" smtClean="0"/>
              <a:t>, </a:t>
            </a:r>
            <a:r>
              <a:rPr lang="ru-RU" b="1" dirty="0" err="1" smtClean="0"/>
              <a:t>фенобарбитал</a:t>
            </a:r>
            <a:r>
              <a:rPr lang="ru-RU" b="1" dirty="0" smtClean="0"/>
              <a:t>. Возможность эпи. Припадков) 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Патогенетическое обоснование лечения абстиненции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Дезинтеграция (расщепление) </a:t>
            </a:r>
            <a:r>
              <a:rPr lang="ru-RU" b="1" dirty="0" err="1" smtClean="0"/>
              <a:t>медиаторных</a:t>
            </a:r>
            <a:r>
              <a:rPr lang="ru-RU" b="1" dirty="0" smtClean="0"/>
              <a:t> систем</a:t>
            </a:r>
          </a:p>
          <a:p>
            <a:r>
              <a:rPr lang="ru-RU" b="1" dirty="0" smtClean="0"/>
              <a:t>Возбуждение </a:t>
            </a:r>
            <a:r>
              <a:rPr lang="ru-RU" b="1" dirty="0" err="1" smtClean="0"/>
              <a:t>ноцицепторов</a:t>
            </a:r>
            <a:r>
              <a:rPr lang="ru-RU" b="1" dirty="0" smtClean="0"/>
              <a:t> - </a:t>
            </a:r>
            <a:r>
              <a:rPr lang="ru-RU" b="1" dirty="0" err="1" smtClean="0"/>
              <a:t>алгии</a:t>
            </a:r>
            <a:endParaRPr lang="ru-RU" b="1" dirty="0" smtClean="0"/>
          </a:p>
          <a:p>
            <a:r>
              <a:rPr lang="ru-RU" b="1" dirty="0" smtClean="0"/>
              <a:t>Возбуждение </a:t>
            </a:r>
            <a:r>
              <a:rPr lang="en-US" b="1" dirty="0" smtClean="0"/>
              <a:t>D</a:t>
            </a:r>
            <a:r>
              <a:rPr lang="ru-RU" b="1" dirty="0" smtClean="0"/>
              <a:t>-рецепторов – тревога, ажитация, </a:t>
            </a:r>
            <a:r>
              <a:rPr lang="ru-RU" b="1" dirty="0" err="1" smtClean="0"/>
              <a:t>эмоц</a:t>
            </a:r>
            <a:r>
              <a:rPr lang="ru-RU" b="1" dirty="0" smtClean="0"/>
              <a:t>. напряженность, злобность, импульсивность, бессонница  </a:t>
            </a:r>
          </a:p>
          <a:p>
            <a:r>
              <a:rPr lang="ru-RU" b="1" dirty="0" smtClean="0"/>
              <a:t>Возбуждение </a:t>
            </a:r>
            <a:r>
              <a:rPr lang="ru-RU" b="1" dirty="0" err="1" smtClean="0"/>
              <a:t>Адренорепторов</a:t>
            </a:r>
            <a:r>
              <a:rPr lang="ru-RU" b="1" dirty="0" smtClean="0"/>
              <a:t> – </a:t>
            </a:r>
            <a:r>
              <a:rPr lang="ru-RU" b="1" dirty="0" err="1" smtClean="0"/>
              <a:t>эмоц</a:t>
            </a:r>
            <a:r>
              <a:rPr lang="ru-RU" b="1" dirty="0" smtClean="0"/>
              <a:t>. Возбудимость, напряженность, тревога, гипертония, тахикардия, гипертермия, бессонница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Цели и задачи лечения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1. Прекратить саморазрушение</a:t>
            </a:r>
          </a:p>
          <a:p>
            <a:r>
              <a:rPr lang="ru-RU" b="1" dirty="0" smtClean="0"/>
              <a:t>2. Восстановить нормальные алгоритмы работы мозга – единство коры и подкорки, правого и левого полушарий, психических функций.</a:t>
            </a:r>
          </a:p>
          <a:p>
            <a:r>
              <a:rPr lang="ru-RU" b="1" dirty="0" smtClean="0"/>
              <a:t>3.Восстановить нормальную </a:t>
            </a:r>
            <a:r>
              <a:rPr lang="ru-RU" b="1" dirty="0" err="1" smtClean="0"/>
              <a:t>биопсихсоциодуховную</a:t>
            </a:r>
            <a:r>
              <a:rPr lang="ru-RU" b="1" dirty="0" smtClean="0"/>
              <a:t> структуру человека с нормативной </a:t>
            </a:r>
            <a:r>
              <a:rPr lang="ru-RU" b="1" dirty="0" err="1" smtClean="0"/>
              <a:t>иегрархией</a:t>
            </a:r>
            <a:r>
              <a:rPr lang="ru-RU" b="1" dirty="0" smtClean="0"/>
              <a:t> потребностей от биологических через социальные, психологические к духовным 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Продолжение обоснования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ГАМК-ергическая</a:t>
            </a:r>
            <a:r>
              <a:rPr lang="ru-RU" b="1" dirty="0" smtClean="0"/>
              <a:t> система ослаблена – тревога, раздражительность, возбудимость, бессонница, дисфории, судороги</a:t>
            </a:r>
          </a:p>
          <a:p>
            <a:r>
              <a:rPr lang="ru-RU" b="1" dirty="0" err="1" smtClean="0"/>
              <a:t>Серотнониновая</a:t>
            </a:r>
            <a:r>
              <a:rPr lang="ru-RU" b="1" dirty="0" smtClean="0"/>
              <a:t> система – угнетена – депрессия, тоска, тревога, бессонница, </a:t>
            </a:r>
            <a:r>
              <a:rPr lang="ru-RU" b="1" dirty="0" err="1" smtClean="0"/>
              <a:t>алгии</a:t>
            </a:r>
            <a:r>
              <a:rPr lang="ru-RU" b="1" dirty="0" smtClean="0"/>
              <a:t>, отсутствие аппетит</a:t>
            </a:r>
            <a:r>
              <a:rPr lang="ru-RU" dirty="0" smtClean="0"/>
              <a:t>а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Патогенетические средства купирования опийного абстинентного синдрома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63884" cy="5312062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Наиболее эффективными являются </a:t>
            </a:r>
          </a:p>
          <a:p>
            <a:r>
              <a:rPr lang="ru-RU" b="1" u="sng" dirty="0" err="1" smtClean="0"/>
              <a:t>клонидин</a:t>
            </a:r>
            <a:r>
              <a:rPr lang="ru-RU" b="1" u="sng" dirty="0" smtClean="0"/>
              <a:t> (</a:t>
            </a:r>
            <a:r>
              <a:rPr lang="ru-RU" b="1" u="sng" dirty="0" err="1" smtClean="0"/>
              <a:t>клофелин</a:t>
            </a:r>
            <a:r>
              <a:rPr lang="ru-RU" b="1" u="sng" dirty="0" smtClean="0"/>
              <a:t>) — </a:t>
            </a:r>
            <a:r>
              <a:rPr lang="ru-RU" b="1" u="sng" dirty="0" err="1" smtClean="0"/>
              <a:t>агонист</a:t>
            </a:r>
            <a:r>
              <a:rPr lang="ru-RU" b="1" u="sng" dirty="0" smtClean="0"/>
              <a:t> альфа-2-адренорецепторов ЦНС, </a:t>
            </a:r>
          </a:p>
          <a:p>
            <a:r>
              <a:rPr lang="ru-RU" b="1" u="sng" dirty="0" err="1" smtClean="0"/>
              <a:t>тиаприд</a:t>
            </a:r>
            <a:r>
              <a:rPr lang="ru-RU" b="1" u="sng" dirty="0" smtClean="0"/>
              <a:t> (</a:t>
            </a:r>
            <a:r>
              <a:rPr lang="ru-RU" b="1" u="sng" dirty="0" err="1" smtClean="0"/>
              <a:t>тиапридал</a:t>
            </a:r>
            <a:r>
              <a:rPr lang="ru-RU" b="1" u="sng" dirty="0" smtClean="0"/>
              <a:t>) — </a:t>
            </a:r>
            <a:r>
              <a:rPr lang="ru-RU" b="1" u="sng" dirty="0" err="1" smtClean="0"/>
              <a:t>атипичный</a:t>
            </a:r>
            <a:r>
              <a:rPr lang="ru-RU" b="1" u="sng" dirty="0" smtClean="0"/>
              <a:t> нейролептик из группы замещенных </a:t>
            </a:r>
            <a:r>
              <a:rPr lang="ru-RU" b="1" u="sng" dirty="0" err="1" smtClean="0"/>
              <a:t>бензаминов</a:t>
            </a:r>
            <a:r>
              <a:rPr lang="ru-RU" b="1" u="sng" dirty="0" smtClean="0"/>
              <a:t>, </a:t>
            </a:r>
          </a:p>
          <a:p>
            <a:r>
              <a:rPr lang="ru-RU" b="1" u="sng" dirty="0" err="1" smtClean="0"/>
              <a:t>трамал</a:t>
            </a:r>
            <a:r>
              <a:rPr lang="ru-RU" b="1" u="sng" dirty="0" smtClean="0"/>
              <a:t> (</a:t>
            </a:r>
            <a:r>
              <a:rPr lang="ru-RU" b="1" u="sng" dirty="0" err="1" smtClean="0"/>
              <a:t>трамадола</a:t>
            </a:r>
            <a:r>
              <a:rPr lang="ru-RU" b="1" u="sng" dirty="0" smtClean="0"/>
              <a:t> гидрохлорид) — обезболивающее средство центрального действия. </a:t>
            </a:r>
          </a:p>
          <a:p>
            <a:r>
              <a:rPr lang="ru-RU" b="1" u="sng" dirty="0" smtClean="0"/>
              <a:t>Комплексное применение данных препаратов — лучший способ купировать основные проявления абстинентного синдрома. </a:t>
            </a:r>
          </a:p>
          <a:p>
            <a:pPr>
              <a:buNone/>
            </a:pP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Клофелин</a:t>
            </a:r>
            <a:r>
              <a:rPr lang="ru-RU" b="1" dirty="0" smtClean="0">
                <a:solidFill>
                  <a:srgbClr val="FF0000"/>
                </a:solidFill>
              </a:rPr>
              <a:t> при опийной </a:t>
            </a:r>
            <a:r>
              <a:rPr lang="ru-RU" b="1" dirty="0" err="1" smtClean="0">
                <a:solidFill>
                  <a:srgbClr val="FF0000"/>
                </a:solidFill>
              </a:rPr>
              <a:t>абстиненнции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Терапию начинают с первого дня развития абстиненции и продолжают в течение 5-9 дней, постепенно уменьшая дозу. Начальные суточные дозировки препарата не должны превышать 0,6-0,9 мг </a:t>
            </a:r>
            <a:r>
              <a:rPr lang="ru-RU" b="1" u="sng" dirty="0" err="1" smtClean="0"/>
              <a:t>per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os</a:t>
            </a:r>
            <a:r>
              <a:rPr lang="ru-RU" b="1" u="sng" dirty="0" smtClean="0"/>
              <a:t> на 3-4 приема. </a:t>
            </a:r>
          </a:p>
          <a:p>
            <a:r>
              <a:rPr lang="ru-RU" b="1" u="sng" dirty="0" err="1" smtClean="0"/>
              <a:t>Клофелин</a:t>
            </a:r>
            <a:r>
              <a:rPr lang="ru-RU" b="1" u="sng" dirty="0" smtClean="0"/>
              <a:t> наиболее быстро полностью купирует соматовегетативные расстройства; в значительно меньшей степени он влияет на психопатологическую и </a:t>
            </a:r>
            <a:r>
              <a:rPr lang="ru-RU" b="1" u="sng" dirty="0" err="1" smtClean="0"/>
              <a:t>алгическую</a:t>
            </a:r>
            <a:r>
              <a:rPr lang="ru-RU" b="1" u="sng" dirty="0" smtClean="0"/>
              <a:t> симптоматику. </a:t>
            </a:r>
          </a:p>
          <a:p>
            <a:r>
              <a:rPr lang="ru-RU" b="1" u="sng" dirty="0" smtClean="0"/>
              <a:t>Среди побочных эффектов препарата возможны сухость во рту, выраженная </a:t>
            </a:r>
            <a:r>
              <a:rPr lang="ru-RU" b="1" u="sng" dirty="0" err="1" smtClean="0"/>
              <a:t>седация</a:t>
            </a:r>
            <a:r>
              <a:rPr lang="ru-RU" b="1" u="sng" dirty="0" smtClean="0"/>
              <a:t>, понижение артериального давления. В случае падения артериального давления ниже 90/60 мм </a:t>
            </a:r>
            <a:r>
              <a:rPr lang="ru-RU" b="1" u="sng" dirty="0" err="1" smtClean="0"/>
              <a:t>рт</a:t>
            </a:r>
            <a:r>
              <a:rPr lang="ru-RU" b="1" u="sng" dirty="0" smtClean="0"/>
              <a:t>. ст. дозу </a:t>
            </a:r>
            <a:r>
              <a:rPr lang="ru-RU" b="1" u="sng" dirty="0" err="1" smtClean="0"/>
              <a:t>клофелина</a:t>
            </a:r>
            <a:r>
              <a:rPr lang="ru-RU" b="1" u="sng" dirty="0" smtClean="0"/>
              <a:t> уменьшают и назначают </a:t>
            </a:r>
            <a:r>
              <a:rPr lang="ru-RU" b="1" u="sng" dirty="0" err="1" smtClean="0"/>
              <a:t>кардиотонические</a:t>
            </a:r>
            <a:r>
              <a:rPr lang="ru-RU" b="1" u="sng" dirty="0" smtClean="0"/>
              <a:t> средства (кордиамин, кофеин и </a:t>
            </a:r>
            <a:r>
              <a:rPr lang="ru-RU" b="1" u="sng" dirty="0" err="1" smtClean="0"/>
              <a:t>проч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Тиаприд</a:t>
            </a:r>
            <a:r>
              <a:rPr lang="ru-RU" b="1" dirty="0" smtClean="0"/>
              <a:t> при опийной абстин</a:t>
            </a:r>
            <a:r>
              <a:rPr lang="ru-RU" dirty="0" smtClean="0"/>
              <a:t>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64399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err="1" smtClean="0"/>
              <a:t>Тиаприд</a:t>
            </a:r>
            <a:r>
              <a:rPr lang="ru-RU" sz="2400" b="1" u="sng" dirty="0" smtClean="0"/>
              <a:t> имеет </a:t>
            </a:r>
            <a:r>
              <a:rPr lang="ru-RU" sz="2400" b="1" u="sng" dirty="0" err="1" smtClean="0"/>
              <a:t>антипсихтический</a:t>
            </a:r>
            <a:r>
              <a:rPr lang="ru-RU" sz="2400" b="1" u="sng" dirty="0" smtClean="0"/>
              <a:t>, седативный, снотворный, </a:t>
            </a:r>
            <a:r>
              <a:rPr lang="ru-RU" sz="2400" b="1" u="sng" dirty="0" err="1" smtClean="0"/>
              <a:t>аналгетический</a:t>
            </a:r>
            <a:r>
              <a:rPr lang="ru-RU" sz="2400" b="1" u="sng" dirty="0" smtClean="0"/>
              <a:t>, и противосудорожный эффекты.</a:t>
            </a:r>
          </a:p>
          <a:p>
            <a:pPr>
              <a:buNone/>
            </a:pPr>
            <a:r>
              <a:rPr lang="ru-RU" sz="2400" b="1" u="sng" dirty="0" smtClean="0"/>
              <a:t>Высоко эффективен в отношении</a:t>
            </a:r>
          </a:p>
          <a:p>
            <a:pPr>
              <a:buNone/>
            </a:pPr>
            <a:r>
              <a:rPr lang="ru-RU" sz="2400" b="1" u="sng" dirty="0" smtClean="0"/>
              <a:t> 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алгического</a:t>
            </a:r>
            <a:r>
              <a:rPr lang="ru-RU" sz="2400" b="1" u="sng" dirty="0" smtClean="0">
                <a:solidFill>
                  <a:srgbClr val="FF0000"/>
                </a:solidFill>
              </a:rPr>
              <a:t> синдрома, 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 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психопатоподобных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 аффективных нарушений. </a:t>
            </a:r>
          </a:p>
          <a:p>
            <a:pPr>
              <a:buNone/>
            </a:pPr>
            <a:r>
              <a:rPr lang="ru-RU" sz="2400" b="1" u="sng" dirty="0" smtClean="0"/>
              <a:t>Схема </a:t>
            </a:r>
            <a:r>
              <a:rPr lang="ru-RU" sz="2400" b="1" u="sng" dirty="0" err="1" smtClean="0"/>
              <a:t>лечния</a:t>
            </a:r>
            <a:r>
              <a:rPr lang="ru-RU" sz="2400" b="1" u="sng" dirty="0" smtClean="0"/>
              <a:t>: </a:t>
            </a:r>
            <a:r>
              <a:rPr lang="ru-RU" sz="2400" b="1" u="sng" dirty="0" err="1" smtClean="0"/>
              <a:t>п-т</a:t>
            </a:r>
            <a:r>
              <a:rPr lang="ru-RU" sz="2400" b="1" u="sng" dirty="0" smtClean="0"/>
              <a:t> вводят первые 1-2 дня </a:t>
            </a:r>
            <a:r>
              <a:rPr lang="ru-RU" sz="2400" b="1" u="sng" dirty="0" err="1" smtClean="0"/>
              <a:t>в\в</a:t>
            </a:r>
            <a:r>
              <a:rPr lang="ru-RU" sz="2400" b="1" u="sng" dirty="0" smtClean="0"/>
              <a:t> 200 мг 3-4 раза в сутки , затем 1-2 дня в/м в той же дозе, затем по 100 мг внутрь до 5-7 дней.</a:t>
            </a:r>
          </a:p>
          <a:p>
            <a:pPr>
              <a:buNone/>
            </a:pPr>
            <a:r>
              <a:rPr lang="ru-RU" sz="2400" b="1" u="sng" dirty="0" err="1" smtClean="0">
                <a:solidFill>
                  <a:srgbClr val="FF0000"/>
                </a:solidFill>
              </a:rPr>
              <a:t>Т-д</a:t>
            </a:r>
            <a:r>
              <a:rPr lang="ru-RU" sz="2400" b="1" u="sng" dirty="0" smtClean="0">
                <a:solidFill>
                  <a:srgbClr val="FF0000"/>
                </a:solidFill>
              </a:rPr>
              <a:t> хорошо устраняет астению, раздражительность, тревогу, боли, улучшает сон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 действия </a:t>
            </a:r>
            <a:r>
              <a:rPr lang="ru-RU" b="1" dirty="0" err="1" smtClean="0">
                <a:solidFill>
                  <a:srgbClr val="FF0000"/>
                </a:solidFill>
              </a:rPr>
              <a:t>тиапридала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52864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Избирательно блокирует </a:t>
            </a:r>
            <a:r>
              <a:rPr lang="ru-RU" b="1" dirty="0" err="1" smtClean="0"/>
              <a:t>дофаминовые</a:t>
            </a:r>
            <a:r>
              <a:rPr lang="ru-RU" b="1" dirty="0" smtClean="0"/>
              <a:t> D2-рецепторы </a:t>
            </a:r>
            <a:r>
              <a:rPr lang="ru-RU" b="1" dirty="0" err="1" smtClean="0"/>
              <a:t>мезолимбической</a:t>
            </a:r>
            <a:r>
              <a:rPr lang="ru-RU" b="1" dirty="0" smtClean="0"/>
              <a:t> и </a:t>
            </a:r>
            <a:r>
              <a:rPr lang="ru-RU" b="1" dirty="0" err="1" smtClean="0"/>
              <a:t>мезокортикальной</a:t>
            </a:r>
            <a:r>
              <a:rPr lang="ru-RU" b="1" dirty="0" smtClean="0"/>
              <a:t> систем ). Седативное действие обусловлено блокадой </a:t>
            </a:r>
            <a:r>
              <a:rPr lang="ru-RU" b="1" dirty="0" err="1" smtClean="0"/>
              <a:t>адренорецепторов</a:t>
            </a:r>
            <a:r>
              <a:rPr lang="ru-RU" b="1" dirty="0" smtClean="0"/>
              <a:t> ретикулярной формации ствола мозга; </a:t>
            </a:r>
          </a:p>
          <a:p>
            <a:r>
              <a:rPr lang="ru-RU" b="1" dirty="0" smtClean="0"/>
              <a:t>Устраняет </a:t>
            </a:r>
            <a:r>
              <a:rPr lang="ru-RU" b="1" dirty="0" err="1" smtClean="0"/>
              <a:t>дискинезии</a:t>
            </a:r>
            <a:r>
              <a:rPr lang="ru-RU" b="1" dirty="0" smtClean="0"/>
              <a:t> центрального происхождения. Подавляет продуктивную симптоматику, в т.ч. при органических заболеваниях головного мозга.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Улучшает когнитивные функции </a:t>
            </a:r>
            <a:r>
              <a:rPr lang="ru-RU" b="1" dirty="0" smtClean="0"/>
              <a:t>у пожилых пациентов.</a:t>
            </a:r>
          </a:p>
          <a:p>
            <a:r>
              <a:rPr lang="ru-RU" b="1" dirty="0" smtClean="0"/>
              <a:t> Оказывает выраженное анальгезирующее действие при </a:t>
            </a:r>
            <a:r>
              <a:rPr lang="ru-RU" b="1" dirty="0" err="1" smtClean="0"/>
              <a:t>интеро</a:t>
            </a:r>
            <a:r>
              <a:rPr lang="ru-RU" b="1" dirty="0" smtClean="0"/>
              <a:t>- и экстерорецептивной боли. Потенцирует действие других </a:t>
            </a:r>
            <a:r>
              <a:rPr lang="ru-RU" b="1" dirty="0" err="1" smtClean="0"/>
              <a:t>нейролептков</a:t>
            </a:r>
            <a:r>
              <a:rPr lang="ru-RU" b="1" dirty="0" smtClean="0"/>
              <a:t>, не усиливая экстрапирамидной симптоматики. </a:t>
            </a:r>
          </a:p>
          <a:p>
            <a:r>
              <a:rPr lang="ru-RU" b="1" dirty="0" smtClean="0"/>
              <a:t>Может понижать порог судорожной активности у больных эпилепсией.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Фармакокинетика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тиапридала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2864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 приеме внутрь быстро всасывается, прием пищи уменьшает абсорбцию. </a:t>
            </a:r>
            <a:r>
              <a:rPr lang="ru-RU" b="1" dirty="0" err="1" smtClean="0"/>
              <a:t>Cmax</a:t>
            </a:r>
            <a:r>
              <a:rPr lang="ru-RU" b="1" dirty="0" smtClean="0"/>
              <a:t> при приеме внутрь достигается через 1 ч,</a:t>
            </a:r>
          </a:p>
          <a:p>
            <a:r>
              <a:rPr lang="ru-RU" b="1" dirty="0" smtClean="0"/>
              <a:t> после в/м инъекции в дозе 200 мг — через 30 мин. В крови не связывается с белками, слабо связывается с эритроцитами. Быстро (в течение менее 1 ч) распределяется по тканям и органам</a:t>
            </a:r>
          </a:p>
          <a:p>
            <a:r>
              <a:rPr lang="ru-RU" b="1" dirty="0" smtClean="0"/>
              <a:t>Проходит через ГЭБ и </a:t>
            </a:r>
            <a:r>
              <a:rPr lang="ru-RU" b="1" dirty="0" err="1" smtClean="0"/>
              <a:t>гематоплацентарный</a:t>
            </a:r>
            <a:r>
              <a:rPr lang="ru-RU" b="1" dirty="0" smtClean="0"/>
              <a:t> барьер. Умеренно подвергается </a:t>
            </a:r>
            <a:r>
              <a:rPr lang="ru-RU" b="1" dirty="0" err="1" smtClean="0"/>
              <a:t>биотрансформации</a:t>
            </a:r>
            <a:r>
              <a:rPr lang="ru-RU" b="1" dirty="0" smtClean="0"/>
              <a:t>: 70% дозы обнаруживается в моче в неизмененном виде. T1/2 составляет 2,9–3,6 ч. Выводится почками.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Показания к применению </a:t>
            </a:r>
            <a:r>
              <a:rPr lang="ru-RU" sz="3600" b="1" dirty="0" err="1" smtClean="0">
                <a:solidFill>
                  <a:srgbClr val="FF0000"/>
                </a:solidFill>
              </a:rPr>
              <a:t>тиапридала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143536"/>
          </a:xfrm>
        </p:spPr>
        <p:txBody>
          <a:bodyPr>
            <a:normAutofit/>
          </a:bodyPr>
          <a:lstStyle/>
          <a:p>
            <a:r>
              <a:rPr lang="ru-RU" b="1" dirty="0" smtClean="0"/>
              <a:t>Ажитация, агрессивность, особенно при хроническом алкоголизме, у лиц пожилого возраста; </a:t>
            </a:r>
          </a:p>
          <a:p>
            <a:r>
              <a:rPr lang="ru-RU" b="1" dirty="0" smtClean="0"/>
              <a:t>устойчивый к терапии, выраженный болевой синдром; </a:t>
            </a:r>
          </a:p>
          <a:p>
            <a:r>
              <a:rPr lang="ru-RU" b="1" dirty="0" smtClean="0"/>
              <a:t>хорея, тики при болезни </a:t>
            </a:r>
            <a:r>
              <a:rPr lang="ru-RU" b="1" dirty="0" err="1" smtClean="0"/>
              <a:t>Туретта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тяжелые нарушения поведения, сопровождающиеся агрессивностью и ажитацией.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Побочное действие </a:t>
            </a:r>
            <a:r>
              <a:rPr lang="ru-RU" b="1" dirty="0" err="1" smtClean="0">
                <a:solidFill>
                  <a:srgbClr val="FF0000"/>
                </a:solidFill>
              </a:rPr>
              <a:t>тиапридала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688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Со стороны ЦНС: сонливость, нарушения сна, ажитация, безучастность, головокружение, головные боли, синдром паркинсонизма; редко - спастическая кривошея, </a:t>
            </a:r>
            <a:r>
              <a:rPr lang="ru-RU" b="1" dirty="0" err="1" smtClean="0"/>
              <a:t>окулогирные</a:t>
            </a:r>
            <a:r>
              <a:rPr lang="ru-RU" b="1" dirty="0" smtClean="0"/>
              <a:t> кризы, </a:t>
            </a:r>
            <a:r>
              <a:rPr lang="ru-RU" b="1" dirty="0" err="1" smtClean="0"/>
              <a:t>акатизия</a:t>
            </a:r>
            <a:r>
              <a:rPr lang="ru-RU" b="1" dirty="0" smtClean="0"/>
              <a:t>, поздняя </a:t>
            </a:r>
            <a:r>
              <a:rPr lang="ru-RU" b="1" dirty="0" err="1" smtClean="0"/>
              <a:t>дискинезия</a:t>
            </a:r>
            <a:r>
              <a:rPr lang="ru-RU" b="1" dirty="0" smtClean="0"/>
              <a:t>; в отдельных случаях - ЗНС.</a:t>
            </a:r>
          </a:p>
          <a:p>
            <a:r>
              <a:rPr lang="ru-RU" b="1" dirty="0" smtClean="0"/>
              <a:t>Со стороны эндокринной системы: редко - симптомы, обусловленные </a:t>
            </a:r>
            <a:r>
              <a:rPr lang="ru-RU" b="1" dirty="0" err="1" smtClean="0"/>
              <a:t>гиперпролактинемией</a:t>
            </a:r>
            <a:r>
              <a:rPr lang="ru-RU" b="1" dirty="0" smtClean="0"/>
              <a:t> (аменорея, </a:t>
            </a:r>
            <a:r>
              <a:rPr lang="ru-RU" b="1" dirty="0" err="1" smtClean="0"/>
              <a:t>галакторея</a:t>
            </a:r>
            <a:r>
              <a:rPr lang="ru-RU" b="1" dirty="0" smtClean="0"/>
              <a:t>, увеличение молочных желез, боли в молочных железах, импотенция, нарушения достижения оргазма.</a:t>
            </a:r>
          </a:p>
          <a:p>
            <a:r>
              <a:rPr lang="ru-RU" b="1" dirty="0" smtClean="0"/>
              <a:t>Со стороны </a:t>
            </a:r>
            <a:r>
              <a:rPr lang="ru-RU" b="1" dirty="0" err="1" smtClean="0"/>
              <a:t>сердечно-сосудистой</a:t>
            </a:r>
            <a:r>
              <a:rPr lang="ru-RU" b="1" dirty="0" smtClean="0"/>
              <a:t> системы: увеличение интервала QT, ортостатическая гипотензия; в отдельных случаях - аритмии типа "пируэт".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Лекарственное взаимодействие </a:t>
            </a:r>
            <a:r>
              <a:rPr lang="ru-RU" b="1" dirty="0" err="1" smtClean="0">
                <a:solidFill>
                  <a:srgbClr val="FF0000"/>
                </a:solidFill>
              </a:rPr>
              <a:t>тиапридала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Совместим с нейролептиками, </a:t>
            </a:r>
            <a:r>
              <a:rPr lang="ru-RU" b="1" dirty="0" err="1" smtClean="0"/>
              <a:t>анксиолитиками</a:t>
            </a:r>
            <a:r>
              <a:rPr lang="ru-RU" b="1" dirty="0" smtClean="0"/>
              <a:t>, антидепрессантами, анальгетиками и другими </a:t>
            </a:r>
            <a:r>
              <a:rPr lang="ru-RU" b="1" dirty="0" err="1" smtClean="0"/>
              <a:t>нейротропными</a:t>
            </a:r>
            <a:r>
              <a:rPr lang="ru-RU" b="1" dirty="0" smtClean="0"/>
              <a:t> средствами. </a:t>
            </a:r>
          </a:p>
          <a:p>
            <a:r>
              <a:rPr lang="ru-RU" b="1" dirty="0" smtClean="0"/>
              <a:t>Не следует сочетать (усиливает действие) с </a:t>
            </a:r>
            <a:r>
              <a:rPr lang="ru-RU" b="1" dirty="0" err="1" smtClean="0"/>
              <a:t>опиоидными</a:t>
            </a:r>
            <a:r>
              <a:rPr lang="ru-RU" b="1" dirty="0" smtClean="0"/>
              <a:t> анальгетиками, барбитуратами, </a:t>
            </a:r>
            <a:r>
              <a:rPr lang="ru-RU" b="1" dirty="0" err="1" smtClean="0"/>
              <a:t>анксиолитиками</a:t>
            </a:r>
            <a:r>
              <a:rPr lang="ru-RU" b="1" dirty="0" smtClean="0"/>
              <a:t>, антигистаминными средствами, </a:t>
            </a:r>
            <a:r>
              <a:rPr lang="ru-RU" b="1" dirty="0" err="1" smtClean="0"/>
              <a:t>клонидином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При одновременном применении с гипотензивными средствами, в т.ч. ингибиторами АПФ, возрастает риск ортостатической гипотензии. Несовместим с алкоголем и </a:t>
            </a:r>
            <a:r>
              <a:rPr lang="ru-RU" b="1" dirty="0" err="1" smtClean="0"/>
              <a:t>леводопой</a:t>
            </a:r>
            <a:r>
              <a:rPr lang="ru-RU" b="1" dirty="0" smtClean="0"/>
              <a:t>. 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Лечение зависимости от препаратов </a:t>
            </a:r>
            <a:r>
              <a:rPr lang="ru-RU" sz="3200" b="1" dirty="0" err="1" smtClean="0">
                <a:solidFill>
                  <a:srgbClr val="FF0000"/>
                </a:solidFill>
              </a:rPr>
              <a:t>седативно-снотворной</a:t>
            </a:r>
            <a:r>
              <a:rPr lang="ru-RU" sz="3200" b="1" dirty="0" smtClean="0">
                <a:solidFill>
                  <a:srgbClr val="FF0000"/>
                </a:solidFill>
              </a:rPr>
              <a:t>  группы (</a:t>
            </a:r>
            <a:r>
              <a:rPr lang="ru-RU" sz="3200" b="1" dirty="0" err="1" smtClean="0">
                <a:solidFill>
                  <a:srgbClr val="FF0000"/>
                </a:solidFill>
              </a:rPr>
              <a:t>фбр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6863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Дозы снижаются постепенно </a:t>
            </a:r>
            <a:r>
              <a:rPr lang="ru-RU" b="1" dirty="0" smtClean="0"/>
              <a:t>для исключения развития судорожных припадков и психозов</a:t>
            </a:r>
          </a:p>
          <a:p>
            <a:r>
              <a:rPr lang="ru-RU" b="1" dirty="0" smtClean="0"/>
              <a:t>Или назначается </a:t>
            </a:r>
            <a:r>
              <a:rPr lang="ru-RU" b="1" dirty="0" smtClean="0">
                <a:solidFill>
                  <a:srgbClr val="FF0000"/>
                </a:solidFill>
              </a:rPr>
              <a:t>заместительная</a:t>
            </a:r>
            <a:r>
              <a:rPr lang="ru-RU" b="1" dirty="0" smtClean="0"/>
              <a:t> терапия 30 мг </a:t>
            </a:r>
            <a:r>
              <a:rPr lang="ru-RU" b="1" dirty="0" err="1" smtClean="0"/>
              <a:t>фенобарбитала</a:t>
            </a:r>
            <a:r>
              <a:rPr lang="ru-RU" b="1" dirty="0" smtClean="0"/>
              <a:t> на каждые 100 мг </a:t>
            </a:r>
            <a:r>
              <a:rPr lang="ru-RU" b="1" dirty="0" err="1" smtClean="0"/>
              <a:t>злоупотребляемого</a:t>
            </a:r>
            <a:r>
              <a:rPr lang="ru-RU" b="1" dirty="0" smtClean="0"/>
              <a:t> снотворного т.е. 1\3 дозы</a:t>
            </a:r>
          </a:p>
          <a:p>
            <a:r>
              <a:rPr lang="ru-RU" b="1" dirty="0" smtClean="0"/>
              <a:t>После 2-х дневной стабилизации на выбранной дозе проводят </a:t>
            </a:r>
            <a:r>
              <a:rPr lang="ru-RU" b="1" dirty="0" smtClean="0">
                <a:solidFill>
                  <a:srgbClr val="FF0000"/>
                </a:solidFill>
              </a:rPr>
              <a:t>постепенное снижение до полной отмены </a:t>
            </a:r>
            <a:r>
              <a:rPr lang="ru-RU" b="1" dirty="0" smtClean="0"/>
              <a:t>или назначают в течение 4-5 дней </a:t>
            </a:r>
            <a:r>
              <a:rPr lang="ru-RU" b="1" dirty="0" err="1" smtClean="0"/>
              <a:t>панглюферал</a:t>
            </a:r>
            <a:r>
              <a:rPr lang="ru-RU" b="1" dirty="0" smtClean="0"/>
              <a:t> – по 2 табл. 2-3 раза в день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Суть свободы от зависимостей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149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Слово «свобода» в русском языке — вне зависимости от наших желаний — объективно является аббревиатурой: </a:t>
            </a:r>
            <a:r>
              <a:rPr lang="ru-RU" b="1" dirty="0" smtClean="0">
                <a:solidFill>
                  <a:srgbClr val="FF0000"/>
                </a:solidFill>
              </a:rPr>
              <a:t>С(</a:t>
            </a:r>
            <a:r>
              <a:rPr lang="ru-RU" b="1" dirty="0" err="1" smtClean="0">
                <a:solidFill>
                  <a:srgbClr val="FF0000"/>
                </a:solidFill>
              </a:rPr>
              <a:t>овестью</a:t>
            </a:r>
            <a:r>
              <a:rPr lang="ru-RU" b="1" dirty="0" smtClean="0">
                <a:solidFill>
                  <a:srgbClr val="FF0000"/>
                </a:solidFill>
              </a:rPr>
              <a:t>)ВО(</a:t>
            </a:r>
            <a:r>
              <a:rPr lang="ru-RU" b="1" dirty="0" err="1" smtClean="0">
                <a:solidFill>
                  <a:srgbClr val="FF0000"/>
                </a:solidFill>
              </a:rPr>
              <a:t>дительство</a:t>
            </a:r>
            <a:r>
              <a:rPr lang="ru-RU" b="1" dirty="0" smtClean="0">
                <a:solidFill>
                  <a:srgbClr val="FF0000"/>
                </a:solidFill>
              </a:rPr>
              <a:t>)БО(</a:t>
            </a:r>
            <a:r>
              <a:rPr lang="ru-RU" b="1" dirty="0" err="1" smtClean="0">
                <a:solidFill>
                  <a:srgbClr val="FF0000"/>
                </a:solidFill>
              </a:rPr>
              <a:t>гом</a:t>
            </a:r>
            <a:r>
              <a:rPr lang="ru-RU" b="1" dirty="0" smtClean="0">
                <a:solidFill>
                  <a:srgbClr val="FF0000"/>
                </a:solidFill>
              </a:rPr>
              <a:t>)ДА(</a:t>
            </a:r>
            <a:r>
              <a:rPr lang="ru-RU" b="1" dirty="0" err="1" smtClean="0">
                <a:solidFill>
                  <a:srgbClr val="FF0000"/>
                </a:solidFill>
              </a:rPr>
              <a:t>нное</a:t>
            </a:r>
            <a:r>
              <a:rPr lang="ru-RU" b="1" dirty="0" smtClean="0"/>
              <a:t>). </a:t>
            </a:r>
          </a:p>
          <a:p>
            <a:r>
              <a:rPr lang="ru-RU" b="1" dirty="0" smtClean="0"/>
              <a:t>Но водительство — только указание, освещение путей, а следовать ему либо нет, — всё же зависит от человека.</a:t>
            </a:r>
          </a:p>
          <a:p>
            <a:r>
              <a:rPr lang="ru-RU" b="1" dirty="0" smtClean="0"/>
              <a:t> Признание безошибочности </a:t>
            </a:r>
            <a:r>
              <a:rPr lang="ru-RU" b="1" dirty="0" err="1" smtClean="0"/>
              <a:t>Вседержительности</a:t>
            </a:r>
            <a:r>
              <a:rPr lang="ru-RU" b="1" dirty="0" smtClean="0"/>
              <a:t> приводит к тому, что разумный индивид подчиняет себя волевым порядком совести, в результате чего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СВОБОДА реализуется как диктатура совести</a:t>
            </a:r>
            <a:r>
              <a:rPr lang="ru-RU" b="1" dirty="0" smtClean="0"/>
              <a:t>, поскольку уклонение от водительства совестью влечёт за собой тот или иной ущерб — ухудшение качества жизни общества, глобальной цивилизации в целом, и как следствие — ухудшение качества жизни самого́ индивида.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2144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Лечение  абстинентного синдрома у </a:t>
            </a:r>
            <a:r>
              <a:rPr lang="ru-RU" sz="3200" b="1" dirty="0" err="1" smtClean="0">
                <a:solidFill>
                  <a:srgbClr val="FF0000"/>
                </a:solidFill>
              </a:rPr>
              <a:t>б-х</a:t>
            </a:r>
            <a:r>
              <a:rPr lang="ru-RU" sz="3200" b="1" dirty="0" smtClean="0">
                <a:solidFill>
                  <a:srgbClr val="FF0000"/>
                </a:solidFill>
              </a:rPr>
              <a:t> с зависимостью от </a:t>
            </a:r>
            <a:r>
              <a:rPr lang="ru-RU" sz="3200" b="1" dirty="0" err="1" smtClean="0">
                <a:solidFill>
                  <a:srgbClr val="FF0000"/>
                </a:solidFill>
              </a:rPr>
              <a:t>бензодиазепиновых</a:t>
            </a:r>
            <a:r>
              <a:rPr lang="ru-RU" sz="3200" b="1" dirty="0" smtClean="0">
                <a:solidFill>
                  <a:srgbClr val="FF0000"/>
                </a:solidFill>
              </a:rPr>
              <a:t>  и антигистаминных препаратов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Милдронат</a:t>
            </a:r>
            <a:r>
              <a:rPr lang="ru-RU" b="1" dirty="0" smtClean="0"/>
              <a:t>  анаболик с противосудорожным и стимулирующим эффектом с первых дней по 5 мл 10%   </a:t>
            </a:r>
            <a:r>
              <a:rPr lang="ru-RU" b="1" dirty="0" err="1" smtClean="0"/>
              <a:t>р-ра</a:t>
            </a:r>
            <a:r>
              <a:rPr lang="ru-RU" b="1" dirty="0" smtClean="0"/>
              <a:t> 3-4 </a:t>
            </a:r>
            <a:r>
              <a:rPr lang="ru-RU" b="1" dirty="0" err="1" smtClean="0"/>
              <a:t>иньекции</a:t>
            </a:r>
            <a:r>
              <a:rPr lang="ru-RU" b="1" dirty="0" smtClean="0"/>
              <a:t> в сутки на 5-7 дней</a:t>
            </a:r>
          </a:p>
          <a:p>
            <a:r>
              <a:rPr lang="ru-RU" b="1" dirty="0" smtClean="0"/>
              <a:t> Предотвращает судороги и тяжелые астенические расстройства(разбитость, вялость, слабость)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синдрома отмены при зависимости от </a:t>
            </a:r>
            <a:r>
              <a:rPr lang="ru-RU" b="1" dirty="0" err="1" smtClean="0">
                <a:solidFill>
                  <a:srgbClr val="FF0000"/>
                </a:solidFill>
              </a:rPr>
              <a:t>психостимуляторов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720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Комбинация </a:t>
            </a:r>
            <a:r>
              <a:rPr lang="ru-RU" b="1" dirty="0" err="1" smtClean="0"/>
              <a:t>Бромокриптина</a:t>
            </a:r>
            <a:r>
              <a:rPr lang="ru-RU" b="1" dirty="0" smtClean="0"/>
              <a:t> с </a:t>
            </a:r>
            <a:r>
              <a:rPr lang="ru-RU" b="1" dirty="0" err="1" smtClean="0"/>
              <a:t>флувоксамином</a:t>
            </a:r>
            <a:r>
              <a:rPr lang="ru-RU" b="1" dirty="0" smtClean="0"/>
              <a:t> (</a:t>
            </a:r>
            <a:r>
              <a:rPr lang="ru-RU" b="1" dirty="0" err="1" smtClean="0"/>
              <a:t>феварин</a:t>
            </a:r>
            <a:r>
              <a:rPr lang="ru-RU" b="1" dirty="0" smtClean="0"/>
              <a:t>). </a:t>
            </a:r>
          </a:p>
          <a:p>
            <a:r>
              <a:rPr lang="ru-RU" b="1" dirty="0" err="1" smtClean="0"/>
              <a:t>Бр-н</a:t>
            </a:r>
            <a:r>
              <a:rPr lang="ru-RU" b="1" dirty="0" smtClean="0"/>
              <a:t> -   </a:t>
            </a:r>
            <a:r>
              <a:rPr lang="ru-RU" b="1" dirty="0" err="1" smtClean="0"/>
              <a:t>агонист</a:t>
            </a:r>
            <a:r>
              <a:rPr lang="ru-RU" b="1" dirty="0" smtClean="0"/>
              <a:t> </a:t>
            </a:r>
            <a:r>
              <a:rPr lang="ru-RU" b="1" dirty="0" err="1" smtClean="0"/>
              <a:t>пресинаптических</a:t>
            </a:r>
            <a:r>
              <a:rPr lang="ru-RU" b="1" dirty="0" smtClean="0"/>
              <a:t> </a:t>
            </a:r>
            <a:r>
              <a:rPr lang="en-US" b="1" dirty="0" smtClean="0"/>
              <a:t>D2-</a:t>
            </a:r>
            <a:r>
              <a:rPr lang="ru-RU" b="1" dirty="0" smtClean="0"/>
              <a:t>рецепторов ингибирует секрецию гормонов передней доли гипофиза –пролактина и СТГ</a:t>
            </a:r>
          </a:p>
          <a:p>
            <a:pPr>
              <a:buNone/>
            </a:pPr>
            <a:r>
              <a:rPr lang="ru-RU" b="1" dirty="0" smtClean="0"/>
              <a:t>    При </a:t>
            </a:r>
            <a:r>
              <a:rPr lang="ru-RU" b="1" dirty="0" err="1" smtClean="0"/>
              <a:t>абст</a:t>
            </a:r>
            <a:r>
              <a:rPr lang="ru-RU" b="1" dirty="0" smtClean="0"/>
              <a:t>. дозы от 2,5 до 3,75 мг в сутки. Для </a:t>
            </a:r>
            <a:r>
              <a:rPr lang="ru-RU" b="1" dirty="0" err="1" smtClean="0"/>
              <a:t>поддерж</a:t>
            </a:r>
            <a:r>
              <a:rPr lang="ru-RU" b="1" dirty="0" smtClean="0"/>
              <a:t>. лечения 1-1,25 мг в сутки – предупреждает актуализацию влечения к наркотику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Фл-н</a:t>
            </a:r>
            <a:r>
              <a:rPr lang="ru-RU" b="1" dirty="0" smtClean="0"/>
              <a:t> - ингибитор о </a:t>
            </a:r>
            <a:r>
              <a:rPr lang="ru-RU" b="1" dirty="0" err="1" smtClean="0"/>
              <a:t>з</a:t>
            </a:r>
            <a:r>
              <a:rPr lang="ru-RU" b="1" dirty="0" smtClean="0"/>
              <a:t> сер. и </a:t>
            </a:r>
            <a:r>
              <a:rPr lang="ru-RU" b="1" dirty="0" err="1" smtClean="0"/>
              <a:t>доф</a:t>
            </a:r>
            <a:r>
              <a:rPr lang="ru-RU" b="1" dirty="0" smtClean="0"/>
              <a:t>. , оказывает </a:t>
            </a:r>
            <a:r>
              <a:rPr lang="ru-RU" b="1" dirty="0" err="1" smtClean="0"/>
              <a:t>антидепрессивное</a:t>
            </a:r>
            <a:r>
              <a:rPr lang="ru-RU" b="1" dirty="0" smtClean="0"/>
              <a:t>, транквилизирующее, антифобическое, седативное, снотворное, стимулирующее д. Дозы 50-200 мг в сутки.</a:t>
            </a:r>
          </a:p>
          <a:p>
            <a:pPr>
              <a:buNone/>
            </a:pPr>
            <a:r>
              <a:rPr lang="ru-RU" b="1" dirty="0" smtClean="0"/>
              <a:t> Связывается с </a:t>
            </a:r>
            <a:r>
              <a:rPr lang="ru-RU" b="1" dirty="0" err="1" smtClean="0"/>
              <a:t>сигма-рецепторами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Коррекция метаболизма при отмене наркотиков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Глюкоза 5% - 500 № 7</a:t>
            </a:r>
          </a:p>
          <a:p>
            <a:pPr>
              <a:buNone/>
            </a:pPr>
            <a:r>
              <a:rPr lang="ru-RU" b="1" dirty="0" smtClean="0"/>
              <a:t>Тиосульфат натрия 30% 5-10 мл № 10-15</a:t>
            </a:r>
          </a:p>
          <a:p>
            <a:pPr>
              <a:buNone/>
            </a:pPr>
            <a:r>
              <a:rPr lang="ru-RU" b="1" dirty="0" smtClean="0"/>
              <a:t>Сернокислая магнезия 25% по 5-10 мл % 5-10</a:t>
            </a:r>
          </a:p>
          <a:p>
            <a:pPr>
              <a:buNone/>
            </a:pPr>
            <a:r>
              <a:rPr lang="ru-RU" b="1" dirty="0" err="1" smtClean="0"/>
              <a:t>Унитиол</a:t>
            </a:r>
            <a:r>
              <a:rPr lang="ru-RU" b="1" dirty="0" smtClean="0"/>
              <a:t> 5 % по 5-10 мл №5-10</a:t>
            </a:r>
          </a:p>
          <a:p>
            <a:pPr>
              <a:buNone/>
            </a:pPr>
            <a:r>
              <a:rPr lang="ru-RU" b="1" dirty="0" smtClean="0"/>
              <a:t>Витамины</a:t>
            </a:r>
          </a:p>
          <a:p>
            <a:pPr>
              <a:buNone/>
            </a:pPr>
            <a:r>
              <a:rPr lang="ru-RU" b="1" dirty="0" err="1" smtClean="0"/>
              <a:t>Мексидол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ГБО</a:t>
            </a:r>
          </a:p>
          <a:p>
            <a:pPr>
              <a:buNone/>
            </a:pPr>
            <a:r>
              <a:rPr lang="ru-RU" b="1" dirty="0" smtClean="0"/>
              <a:t>Полноценное питание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Купирование влечения к </a:t>
            </a:r>
            <a:r>
              <a:rPr lang="ru-RU" b="1" dirty="0" err="1" smtClean="0">
                <a:solidFill>
                  <a:srgbClr val="FF0000"/>
                </a:solidFill>
              </a:rPr>
              <a:t>нарк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Форсированная </a:t>
            </a:r>
            <a:r>
              <a:rPr lang="ru-RU" b="1" dirty="0" err="1" smtClean="0"/>
              <a:t>инсулино-коматозная</a:t>
            </a:r>
            <a:r>
              <a:rPr lang="ru-RU" b="1" dirty="0" smtClean="0"/>
              <a:t> терапия № 4-10</a:t>
            </a:r>
          </a:p>
          <a:p>
            <a:r>
              <a:rPr lang="ru-RU" b="1" dirty="0" smtClean="0"/>
              <a:t>Электросудорожная № 1-4</a:t>
            </a:r>
          </a:p>
          <a:p>
            <a:r>
              <a:rPr lang="ru-RU" b="1" dirty="0" smtClean="0"/>
              <a:t>Резонансная методика</a:t>
            </a:r>
          </a:p>
          <a:p>
            <a:r>
              <a:rPr lang="ru-RU" b="1" dirty="0" err="1" smtClean="0"/>
              <a:t>Поркотерапия</a:t>
            </a:r>
            <a:r>
              <a:rPr lang="ru-RU" b="1" dirty="0" smtClean="0"/>
              <a:t> по 60 ударов № до 30.</a:t>
            </a:r>
          </a:p>
          <a:p>
            <a:r>
              <a:rPr lang="ru-RU" b="1" dirty="0" err="1" smtClean="0"/>
              <a:t>Нейростереотаксический</a:t>
            </a:r>
            <a:r>
              <a:rPr lang="ru-RU" b="1" dirty="0" smtClean="0"/>
              <a:t> метод</a:t>
            </a:r>
          </a:p>
          <a:p>
            <a:r>
              <a:rPr lang="ru-RU" b="1" dirty="0" smtClean="0"/>
              <a:t>Рефлексотерапия</a:t>
            </a:r>
          </a:p>
          <a:p>
            <a:r>
              <a:rPr lang="ru-RU" b="1" dirty="0" smtClean="0"/>
              <a:t>Фиксация (Екатеринбург)</a:t>
            </a:r>
          </a:p>
          <a:p>
            <a:r>
              <a:rPr lang="ru-RU" b="1" dirty="0" smtClean="0"/>
              <a:t>Алкоголизация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Заместительная 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84576"/>
          </a:xfrm>
        </p:spPr>
        <p:txBody>
          <a:bodyPr/>
          <a:lstStyle/>
          <a:p>
            <a:r>
              <a:rPr lang="ru-RU" b="1" dirty="0" err="1" smtClean="0"/>
              <a:t>Метадон</a:t>
            </a:r>
            <a:r>
              <a:rPr lang="ru-RU" b="1" dirty="0" smtClean="0"/>
              <a:t>  - синтетический </a:t>
            </a:r>
            <a:r>
              <a:rPr lang="ru-RU" b="1" dirty="0" err="1" smtClean="0"/>
              <a:t>агонист</a:t>
            </a:r>
            <a:r>
              <a:rPr lang="ru-RU" b="1" dirty="0" smtClean="0"/>
              <a:t> </a:t>
            </a:r>
            <a:r>
              <a:rPr lang="ru-RU" b="1" dirty="0" err="1" smtClean="0"/>
              <a:t>опиатных</a:t>
            </a:r>
            <a:r>
              <a:rPr lang="ru-RU" b="1" dirty="0" smtClean="0"/>
              <a:t>  рецепторов. </a:t>
            </a:r>
            <a:r>
              <a:rPr lang="ru-RU" b="1" dirty="0" err="1" smtClean="0"/>
              <a:t>Таб</a:t>
            </a:r>
            <a:r>
              <a:rPr lang="ru-RU" b="1" dirty="0" smtClean="0"/>
              <a:t> по 5 и 10 мг</a:t>
            </a:r>
          </a:p>
          <a:p>
            <a:r>
              <a:rPr lang="ru-RU" b="1" dirty="0" smtClean="0"/>
              <a:t>Длительность действия 24-36 часов. Медленно выводится.  Может накапливаться. Рекомендован для постепенного снижения в течение 21 дня. 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Заместительная 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47260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Метадоновые</a:t>
            </a:r>
            <a:r>
              <a:rPr lang="ru-RU" b="1" dirty="0" smtClean="0"/>
              <a:t> программы: </a:t>
            </a:r>
          </a:p>
          <a:p>
            <a:r>
              <a:rPr lang="ru-RU" b="1" dirty="0" smtClean="0"/>
              <a:t>Продолжение наркотизации, реализация всех побочных эффектов</a:t>
            </a:r>
          </a:p>
          <a:p>
            <a:r>
              <a:rPr lang="ru-RU" b="1" dirty="0" smtClean="0"/>
              <a:t>Сохранение психологических и социальных стереотипов наркоманского стиля жизни</a:t>
            </a:r>
          </a:p>
          <a:p>
            <a:r>
              <a:rPr lang="ru-RU" b="1" dirty="0" smtClean="0"/>
              <a:t>Сохранение установок на наркотизацию</a:t>
            </a:r>
          </a:p>
          <a:p>
            <a:r>
              <a:rPr lang="ru-RU" b="1" dirty="0" smtClean="0"/>
              <a:t>Рост толерантности и снижение реакции на </a:t>
            </a:r>
            <a:r>
              <a:rPr lang="ru-RU" b="1" dirty="0" err="1" smtClean="0"/>
              <a:t>матадон</a:t>
            </a:r>
            <a:endParaRPr lang="ru-RU" b="1" dirty="0" smtClean="0"/>
          </a:p>
          <a:p>
            <a:r>
              <a:rPr lang="ru-RU" b="1" dirty="0" smtClean="0"/>
              <a:t>Тенденция сочетания </a:t>
            </a:r>
            <a:r>
              <a:rPr lang="ru-RU" b="1" dirty="0" err="1" smtClean="0"/>
              <a:t>метадона</a:t>
            </a:r>
            <a:r>
              <a:rPr lang="ru-RU" b="1" dirty="0" smtClean="0"/>
              <a:t> с другими ПАВ. Прогрессирование зависимости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метадон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14792" cy="564949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Метадон</a:t>
            </a:r>
            <a:r>
              <a:rPr lang="ru-RU" b="1" dirty="0" smtClean="0"/>
              <a:t> вызывает анальгезию, также угнетает кашлевой и дыхательный центр, </a:t>
            </a:r>
            <a:r>
              <a:rPr lang="ru-RU" b="1" dirty="0" err="1" smtClean="0"/>
              <a:t>соотвественно</a:t>
            </a:r>
            <a:r>
              <a:rPr lang="ru-RU" b="1" dirty="0" smtClean="0"/>
              <a:t> угнетает дыхание и кровообращение, расслабляет сосуды, снижает кровяное давление до обмороков и коллапсов, сужает просвет зрачка,  снижает температуру тела. </a:t>
            </a:r>
          </a:p>
          <a:p>
            <a:r>
              <a:rPr lang="ru-RU" b="1" dirty="0" smtClean="0"/>
              <a:t>Психотропное действие проявляется </a:t>
            </a:r>
            <a:r>
              <a:rPr lang="ru-RU" b="1" dirty="0" err="1" smtClean="0"/>
              <a:t>седацией</a:t>
            </a:r>
            <a:r>
              <a:rPr lang="ru-RU" b="1" dirty="0" smtClean="0"/>
              <a:t>, </a:t>
            </a:r>
            <a:r>
              <a:rPr lang="ru-RU" b="1" dirty="0" err="1" smtClean="0"/>
              <a:t>ощущеним</a:t>
            </a:r>
            <a:r>
              <a:rPr lang="ru-RU" b="1" dirty="0" smtClean="0"/>
              <a:t> психического комфорта и эйфорией.</a:t>
            </a:r>
          </a:p>
          <a:p>
            <a:r>
              <a:rPr lang="ru-RU" b="1" dirty="0" smtClean="0"/>
              <a:t>    Отличие </a:t>
            </a:r>
            <a:r>
              <a:rPr lang="ru-RU" b="1" dirty="0" err="1" smtClean="0"/>
              <a:t>метадона</a:t>
            </a:r>
            <a:r>
              <a:rPr lang="ru-RU" b="1" dirty="0" smtClean="0"/>
              <a:t> от героина состоит в его лекарственной форме и способе применения. Он принимается внутрь, а не в вену как героин.  Он выпускается в таблетках, микстурах,  сиропах и в ампулах для внутривенного и подкожного введения. </a:t>
            </a:r>
          </a:p>
          <a:p>
            <a:r>
              <a:rPr lang="ru-RU" b="1" dirty="0" smtClean="0"/>
              <a:t>При смешении </a:t>
            </a:r>
            <a:r>
              <a:rPr lang="ru-RU" b="1" dirty="0" err="1" smtClean="0"/>
              <a:t>метадона</a:t>
            </a:r>
            <a:r>
              <a:rPr lang="ru-RU" b="1" dirty="0" smtClean="0"/>
              <a:t> с апельсиновым сиропом пациенты не могут определить его ни по вкусу ни по запаху. 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метадон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58808" cy="543346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При приеме внутрь </a:t>
            </a:r>
            <a:r>
              <a:rPr lang="ru-RU" b="1" dirty="0" err="1" smtClean="0"/>
              <a:t>метадон</a:t>
            </a:r>
            <a:r>
              <a:rPr lang="ru-RU" b="1" dirty="0" smtClean="0"/>
              <a:t>  быстро </a:t>
            </a:r>
            <a:r>
              <a:rPr lang="ru-RU" b="1" dirty="0" smtClean="0">
                <a:solidFill>
                  <a:srgbClr val="FF0000"/>
                </a:solidFill>
              </a:rPr>
              <a:t>депонируется</a:t>
            </a:r>
            <a:r>
              <a:rPr lang="ru-RU" b="1" dirty="0" smtClean="0"/>
              <a:t> в печени и в жировой ткани, откуда медленно в малых дозах поступает в кровь. С этим связан высокий риск передозировок со смертельным исходом. Потребители хотят побыстрее получить удовольствие, поэтому на фоне </a:t>
            </a:r>
            <a:r>
              <a:rPr lang="ru-RU" b="1" dirty="0" err="1" smtClean="0"/>
              <a:t>метадона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добавляют другие опиаты или психотропные </a:t>
            </a:r>
            <a:r>
              <a:rPr lang="ru-RU" b="1" dirty="0" smtClean="0"/>
              <a:t>препараты – </a:t>
            </a:r>
            <a:r>
              <a:rPr lang="ru-RU" b="1" dirty="0" err="1" smtClean="0"/>
              <a:t>феназепам</a:t>
            </a:r>
            <a:r>
              <a:rPr lang="ru-RU" b="1" dirty="0" smtClean="0"/>
              <a:t>, </a:t>
            </a:r>
            <a:r>
              <a:rPr lang="ru-RU" b="1" dirty="0" err="1" smtClean="0"/>
              <a:t>димедрол</a:t>
            </a:r>
            <a:r>
              <a:rPr lang="ru-RU" b="1" dirty="0" smtClean="0"/>
              <a:t>, </a:t>
            </a:r>
            <a:r>
              <a:rPr lang="ru-RU" b="1" dirty="0" err="1" smtClean="0"/>
              <a:t>седуксен</a:t>
            </a:r>
            <a:r>
              <a:rPr lang="ru-RU" b="1" dirty="0" smtClean="0"/>
              <a:t>.  Их действие постепенно суммируется, нарастет и приводит к смерти. </a:t>
            </a:r>
          </a:p>
          <a:p>
            <a:r>
              <a:rPr lang="ru-RU" b="1" dirty="0" smtClean="0"/>
              <a:t>    К </a:t>
            </a:r>
            <a:r>
              <a:rPr lang="ru-RU" b="1" dirty="0" err="1" smtClean="0"/>
              <a:t>метадону</a:t>
            </a:r>
            <a:r>
              <a:rPr lang="ru-RU" b="1" dirty="0" smtClean="0"/>
              <a:t> как и к другим наркотикам быстро растет </a:t>
            </a:r>
            <a:r>
              <a:rPr lang="ru-RU" b="1" dirty="0" smtClean="0">
                <a:solidFill>
                  <a:srgbClr val="FF0000"/>
                </a:solidFill>
              </a:rPr>
              <a:t>толерантность</a:t>
            </a:r>
            <a:r>
              <a:rPr lang="ru-RU" b="1" dirty="0" smtClean="0"/>
              <a:t>. Возникает необходимость повышать дозу для получения эйфории, но в рамках заместительной терапии это не предусмотрено.</a:t>
            </a:r>
          </a:p>
          <a:p>
            <a:r>
              <a:rPr lang="ru-RU" b="1" dirty="0" smtClean="0"/>
              <a:t> Поэтому для получения кайфа больные сами добавляют к </a:t>
            </a:r>
            <a:r>
              <a:rPr lang="ru-RU" b="1" dirty="0" err="1" smtClean="0"/>
              <a:t>метадону</a:t>
            </a:r>
            <a:r>
              <a:rPr lang="ru-RU" b="1" dirty="0" smtClean="0"/>
              <a:t> другие </a:t>
            </a:r>
            <a:r>
              <a:rPr lang="ru-RU" b="1" dirty="0" err="1" smtClean="0"/>
              <a:t>психоактивные</a:t>
            </a:r>
            <a:r>
              <a:rPr lang="ru-RU" b="1" dirty="0" smtClean="0"/>
              <a:t> </a:t>
            </a:r>
            <a:r>
              <a:rPr lang="ru-RU" b="1" dirty="0" err="1" smtClean="0"/>
              <a:t>вещсства</a:t>
            </a:r>
            <a:r>
              <a:rPr lang="ru-RU" b="1" dirty="0" smtClean="0"/>
              <a:t>, что повышает риски осложнений.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метадон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Поскольку потребители </a:t>
            </a:r>
            <a:r>
              <a:rPr lang="ru-RU" b="1" dirty="0" err="1" smtClean="0"/>
              <a:t>метадона</a:t>
            </a:r>
            <a:r>
              <a:rPr lang="ru-RU" b="1" dirty="0" smtClean="0"/>
              <a:t> во время заместительной терапии остаются по всем параметрам больными, с нарушением эмоций, воли, мышления, сознания,  они, будучи все время в опьянении </a:t>
            </a:r>
            <a:r>
              <a:rPr lang="ru-RU" b="1" dirty="0" smtClean="0">
                <a:solidFill>
                  <a:srgbClr val="FF0000"/>
                </a:solidFill>
              </a:rPr>
              <a:t>не могут и не хотят принимать участие в психотерапии и реабилитации, не хотят вести социально нормативный образ жизни.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Поэтому эффективность образовательных, воспитательных, трудовых мероприятий заведомо никакая</a:t>
            </a:r>
            <a:r>
              <a:rPr lang="ru-RU" b="1" dirty="0" smtClean="0"/>
              <a:t>. Пациенты хотят получать бесплатно свою гарантированную дозу («паек») и этим преимущественно обусловлено их желание быть участниками программ заместительной терапии много лет и всю жизнь. </a:t>
            </a:r>
          </a:p>
          <a:p>
            <a:r>
              <a:rPr lang="ru-RU" b="1" dirty="0" smtClean="0"/>
              <a:t>Исправляться, </a:t>
            </a:r>
            <a:r>
              <a:rPr lang="ru-RU" b="1" dirty="0" smtClean="0">
                <a:solidFill>
                  <a:srgbClr val="FF0000"/>
                </a:solidFill>
              </a:rPr>
              <a:t>становится духовными, нравственными, социально полезными на фоне беспросветной хронической наркотизации у них не возникает желания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76422" cy="5825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метадон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31988" cy="570097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Еще в 1961 г. в Единой конвенции о наркотических средствах отмечалось, что использование метода «наркотического пайка» фактически приостанавливает поиск эффективных методов лечения наркомании, поскольку раздавать больным наркоманией наркотики намного легче, чем их социализировать к жизни без наркотиков. </a:t>
            </a:r>
          </a:p>
          <a:p>
            <a:r>
              <a:rPr lang="ru-RU" b="1" dirty="0" smtClean="0"/>
              <a:t>Эта терапия </a:t>
            </a:r>
            <a:r>
              <a:rPr lang="ru-RU" b="1" dirty="0" smtClean="0">
                <a:solidFill>
                  <a:srgbClr val="FF0000"/>
                </a:solidFill>
              </a:rPr>
              <a:t>не является лечением, в ней нет ничего лечебного, она способствует прогрессированию зависимости и вымиранию больных. </a:t>
            </a:r>
            <a:r>
              <a:rPr lang="ru-RU" b="1" dirty="0" err="1" smtClean="0">
                <a:solidFill>
                  <a:srgbClr val="FF0000"/>
                </a:solidFill>
              </a:rPr>
              <a:t>Метадоновая</a:t>
            </a:r>
            <a:r>
              <a:rPr lang="ru-RU" b="1" dirty="0" smtClean="0">
                <a:solidFill>
                  <a:srgbClr val="FF0000"/>
                </a:solidFill>
              </a:rPr>
              <a:t> заместительная терапия это капитуляция перед  болезнью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Метадоновая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абстиненция значительно тяжелее </a:t>
            </a:r>
            <a:r>
              <a:rPr lang="ru-RU" b="1" dirty="0" smtClean="0"/>
              <a:t>героиновой, поэтому попытки постепенного  снижения доз вплоть до полной отмены оказались несостоятельными. 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Декортикация и дебилизация </a:t>
            </a:r>
          </a:p>
        </p:txBody>
      </p:sp>
      <p:pic>
        <p:nvPicPr>
          <p:cNvPr id="4" name="Содержимое 3" descr="0007-002-Prodolgovatyj-mozg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4868863" cy="1347787"/>
          </a:xfrm>
        </p:spPr>
      </p:pic>
      <p:pic>
        <p:nvPicPr>
          <p:cNvPr id="16388" name="Рисунок 4" descr="0007-002-Prodolgovatyj-mozg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24175"/>
            <a:ext cx="48688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-0.041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20438" cy="5825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метадон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5966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Ожидание</a:t>
            </a:r>
            <a:r>
              <a:rPr lang="ru-RU" b="1" dirty="0" smtClean="0"/>
              <a:t> того, что заместительная терапия снизит риск преступности, потому что наркоманы гарантированно получают наркотик и у них нет нужды совершать правонарушения для его добычи, что больные станут социально боле нормативными, </a:t>
            </a:r>
            <a:r>
              <a:rPr lang="ru-RU" b="1" dirty="0" smtClean="0">
                <a:solidFill>
                  <a:srgbClr val="FF0000"/>
                </a:solidFill>
              </a:rPr>
              <a:t>не подтвердилось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Анализ результатов заместительной терапии показал, что </a:t>
            </a:r>
            <a:r>
              <a:rPr lang="ru-RU" b="1" dirty="0" smtClean="0">
                <a:solidFill>
                  <a:srgbClr val="FF0000"/>
                </a:solidFill>
              </a:rPr>
              <a:t>не произошло снижения преступности и проституции, не произошло отрыва от асоциальной среды, улучшения социальной интеграции, снижения заболеваемости гепатитом и ВИЧ. </a:t>
            </a:r>
          </a:p>
          <a:p>
            <a:r>
              <a:rPr lang="ru-RU" b="1" dirty="0" smtClean="0"/>
              <a:t>Наркоманы, получающие </a:t>
            </a:r>
            <a:r>
              <a:rPr lang="ru-RU" b="1" dirty="0" err="1" smtClean="0"/>
              <a:t>метадон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остаются наркоманами </a:t>
            </a:r>
            <a:r>
              <a:rPr lang="ru-RU" b="1" dirty="0" smtClean="0"/>
              <a:t>со всеми их личностными особенностями – лживостью, эгоцентризмом, цинизмом, потребительским отношением к людям и т.п. </a:t>
            </a:r>
          </a:p>
          <a:p>
            <a:r>
              <a:rPr lang="ru-RU" b="1" dirty="0" smtClean="0"/>
              <a:t>Получая </a:t>
            </a:r>
            <a:r>
              <a:rPr lang="ru-RU" b="1" dirty="0" err="1" smtClean="0"/>
              <a:t>метадон</a:t>
            </a:r>
            <a:r>
              <a:rPr lang="ru-RU" b="1" dirty="0" smtClean="0"/>
              <a:t>, они часто (в 60%)продолжают принимать и героин внутривенно, то есть </a:t>
            </a:r>
            <a:r>
              <a:rPr lang="ru-RU" b="1" dirty="0" smtClean="0">
                <a:solidFill>
                  <a:srgbClr val="FF0000"/>
                </a:solidFill>
              </a:rPr>
              <a:t>риски заражения гепатитом и ВИЧ сохраняются.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метадон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Даже один из авторов методики заместительной терапии </a:t>
            </a:r>
            <a:r>
              <a:rPr lang="en-US" b="1" dirty="0" err="1" smtClean="0"/>
              <a:t>DoleVP</a:t>
            </a:r>
            <a:r>
              <a:rPr lang="ru-RU" b="1" dirty="0" smtClean="0"/>
              <a:t> 1973 после 6 лет ее применения признал, что до 90% больных после завершения программы заместительной терапии снова возвращаются к приему героина, следовательно эффективность программ низкая. Английские авторы </a:t>
            </a:r>
            <a:r>
              <a:rPr lang="ru-RU" b="1" dirty="0" err="1" smtClean="0"/>
              <a:t>метадоновой</a:t>
            </a:r>
            <a:r>
              <a:rPr lang="ru-RU" b="1" dirty="0" smtClean="0"/>
              <a:t> поддержки </a:t>
            </a:r>
            <a:r>
              <a:rPr lang="ru-RU" b="1" dirty="0" err="1" smtClean="0"/>
              <a:t>Доул</a:t>
            </a:r>
            <a:r>
              <a:rPr lang="ru-RU" b="1" dirty="0" smtClean="0"/>
              <a:t> и </a:t>
            </a:r>
            <a:r>
              <a:rPr lang="ru-RU" b="1" dirty="0" err="1" smtClean="0"/>
              <a:t>Нисвандер</a:t>
            </a:r>
            <a:r>
              <a:rPr lang="ru-RU" b="1" dirty="0" smtClean="0"/>
              <a:t> после 10 летней практики в 1976 году признали </a:t>
            </a:r>
            <a:r>
              <a:rPr lang="ru-RU" b="1" dirty="0" smtClean="0">
                <a:solidFill>
                  <a:srgbClr val="FF0000"/>
                </a:solidFill>
              </a:rPr>
              <a:t>«Никакое медикаментозное средство не может реабилитировать человека».  </a:t>
            </a:r>
          </a:p>
          <a:p>
            <a:r>
              <a:rPr lang="ru-RU" b="1" dirty="0" smtClean="0"/>
              <a:t>     Человек является </a:t>
            </a:r>
            <a:r>
              <a:rPr lang="ru-RU" b="1" dirty="0" smtClean="0">
                <a:solidFill>
                  <a:srgbClr val="FF0000"/>
                </a:solidFill>
              </a:rPr>
              <a:t>существом </a:t>
            </a:r>
            <a:r>
              <a:rPr lang="ru-RU" b="1" dirty="0" err="1" smtClean="0">
                <a:solidFill>
                  <a:srgbClr val="FF0000"/>
                </a:solidFill>
              </a:rPr>
              <a:t>биопсихсоциальным</a:t>
            </a:r>
            <a:r>
              <a:rPr lang="ru-RU" b="1" dirty="0" smtClean="0"/>
              <a:t>. В структуре наркомании имеются биологические, социальные и духовные составляющие. Заместительная терапия реализуется на биологическом уровне вредом здоровью. На социальный и на духовный уровни она не претендует, то есть больные сохраняют все свои социальные и нравственные пороки и даже утверждаются в этом в еще большей степени.</a:t>
            </a:r>
          </a:p>
          <a:p>
            <a:r>
              <a:rPr lang="ru-RU" b="1" dirty="0" smtClean="0"/>
              <a:t>     Таким образом, </a:t>
            </a:r>
            <a:r>
              <a:rPr lang="ru-RU" b="1" dirty="0" err="1" smtClean="0"/>
              <a:t>метадоновая</a:t>
            </a:r>
            <a:r>
              <a:rPr lang="ru-RU" b="1" dirty="0" smtClean="0"/>
              <a:t> заместительная терапия, является </a:t>
            </a:r>
            <a:r>
              <a:rPr lang="ru-RU" b="1" dirty="0" smtClean="0">
                <a:solidFill>
                  <a:srgbClr val="FF0000"/>
                </a:solidFill>
              </a:rPr>
              <a:t>капитуляцией перед наркоманией</a:t>
            </a:r>
            <a:r>
              <a:rPr lang="ru-RU" b="1" dirty="0" smtClean="0"/>
              <a:t>,  намертво привязывает больного к наркотику на всю жизнь, способствует физической, социальной и моральной деградации больных. 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Противорецидивное</a:t>
            </a:r>
            <a:r>
              <a:rPr lang="ru-RU" b="1" dirty="0" smtClean="0">
                <a:solidFill>
                  <a:srgbClr val="FF0000"/>
                </a:solidFill>
              </a:rPr>
              <a:t> лечение наркоманий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Антагноисты</a:t>
            </a:r>
            <a:r>
              <a:rPr lang="ru-RU" b="1" dirty="0" smtClean="0"/>
              <a:t> </a:t>
            </a:r>
            <a:r>
              <a:rPr lang="ru-RU" b="1" dirty="0" err="1" smtClean="0"/>
              <a:t>опиоидных</a:t>
            </a:r>
            <a:r>
              <a:rPr lang="ru-RU" b="1" dirty="0" smtClean="0"/>
              <a:t> рецепторов</a:t>
            </a:r>
          </a:p>
          <a:p>
            <a:r>
              <a:rPr lang="ru-RU" b="1" dirty="0" err="1" smtClean="0"/>
              <a:t>Налоксон</a:t>
            </a:r>
            <a:r>
              <a:rPr lang="ru-RU" b="1" dirty="0" smtClean="0"/>
              <a:t>, </a:t>
            </a:r>
            <a:r>
              <a:rPr lang="ru-RU" b="1" dirty="0" err="1" smtClean="0"/>
              <a:t>налтрексон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Продетоксон</a:t>
            </a:r>
            <a:r>
              <a:rPr lang="ru-RU" b="1" dirty="0" smtClean="0"/>
              <a:t> – таблетки для имплантации состоят из </a:t>
            </a:r>
            <a:r>
              <a:rPr lang="ru-RU" b="1" dirty="0" err="1" smtClean="0"/>
              <a:t>налтрексона</a:t>
            </a:r>
            <a:r>
              <a:rPr lang="ru-RU" b="1" dirty="0" smtClean="0"/>
              <a:t> гидрохлорида 1 г , </a:t>
            </a:r>
            <a:r>
              <a:rPr lang="ru-RU" b="1" dirty="0" err="1" smtClean="0"/>
              <a:t>тримцинолона</a:t>
            </a:r>
            <a:r>
              <a:rPr lang="ru-RU" b="1" dirty="0" smtClean="0"/>
              <a:t>  </a:t>
            </a:r>
            <a:r>
              <a:rPr lang="ru-RU" b="1" dirty="0" err="1" smtClean="0"/>
              <a:t>ацетонида</a:t>
            </a:r>
            <a:r>
              <a:rPr lang="ru-RU" b="1" dirty="0" smtClean="0"/>
              <a:t> 0,1 г, </a:t>
            </a:r>
            <a:r>
              <a:rPr lang="ru-RU" b="1" dirty="0" err="1" smtClean="0"/>
              <a:t>магиния</a:t>
            </a:r>
            <a:r>
              <a:rPr lang="ru-RU" b="1" dirty="0" smtClean="0"/>
              <a:t> </a:t>
            </a:r>
            <a:r>
              <a:rPr lang="ru-RU" b="1" dirty="0" err="1" smtClean="0"/>
              <a:t>стеарата</a:t>
            </a:r>
            <a:r>
              <a:rPr lang="ru-RU" b="1" dirty="0" smtClean="0"/>
              <a:t> 0,011 г.  </a:t>
            </a:r>
          </a:p>
          <a:p>
            <a:r>
              <a:rPr lang="ru-RU" b="1" dirty="0" smtClean="0"/>
              <a:t>После имплантации в мышцу живота действуют 8-10 недель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Продетоксон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78768" cy="5526376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Побочные эффекты антагонистов опиатов</a:t>
            </a:r>
          </a:p>
          <a:p>
            <a:r>
              <a:rPr lang="ru-RU" sz="2800" b="1" dirty="0" smtClean="0"/>
              <a:t>ЖКТ - снижение аппетита,  тошнота, рвота, диарея, запор, боль в животе, нарушения функции печени</a:t>
            </a:r>
          </a:p>
          <a:p>
            <a:r>
              <a:rPr lang="ru-RU" sz="2800" b="1" dirty="0" smtClean="0"/>
              <a:t>ССС – тахикардия, гипертония, флебит</a:t>
            </a:r>
          </a:p>
          <a:p>
            <a:r>
              <a:rPr lang="ru-RU" sz="2800" b="1" dirty="0" smtClean="0"/>
              <a:t>ЦНС - головная боль, слабость,  тревога, </a:t>
            </a:r>
            <a:r>
              <a:rPr lang="ru-RU" sz="2800" b="1" dirty="0" err="1" smtClean="0"/>
              <a:t>р-ва</a:t>
            </a:r>
            <a:r>
              <a:rPr lang="ru-RU" sz="2800" b="1" dirty="0" smtClean="0"/>
              <a:t> сна, депрессия, дисфории</a:t>
            </a:r>
          </a:p>
          <a:p>
            <a:r>
              <a:rPr lang="ru-RU" sz="2800" b="1" dirty="0" smtClean="0"/>
              <a:t>Дыхание – затруднение дыхания, кашель, </a:t>
            </a:r>
          </a:p>
          <a:p>
            <a:r>
              <a:rPr lang="ru-RU" sz="2800" b="1" dirty="0" smtClean="0"/>
              <a:t>Мочеполовая – снижение потенции, либидо, </a:t>
            </a:r>
            <a:r>
              <a:rPr lang="ru-RU" sz="2800" b="1" dirty="0" err="1" smtClean="0"/>
              <a:t>эйякуляции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Озноб, тремор, суставные боли, увеличение </a:t>
            </a:r>
            <a:r>
              <a:rPr lang="ru-RU" sz="2800" b="1" dirty="0" err="1" smtClean="0"/>
              <a:t>лимфоузлов</a:t>
            </a:r>
            <a:r>
              <a:rPr lang="ru-RU" sz="2800" b="1" dirty="0" smtClean="0"/>
              <a:t>, кожный зуд, </a:t>
            </a:r>
            <a:r>
              <a:rPr lang="ru-RU" sz="2800" b="1" dirty="0" err="1" smtClean="0"/>
              <a:t>акне</a:t>
            </a:r>
            <a:endParaRPr lang="ru-RU" sz="28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Комплексная терапия наркомании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01122" cy="542928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ТЭС –</a:t>
            </a:r>
            <a:r>
              <a:rPr lang="ru-RU" sz="2400" b="1" dirty="0" err="1" smtClean="0"/>
              <a:t>транскриптальная</a:t>
            </a:r>
            <a:r>
              <a:rPr lang="ru-RU" sz="2400" b="1" dirty="0" smtClean="0"/>
              <a:t> электростимуляция</a:t>
            </a:r>
          </a:p>
          <a:p>
            <a:r>
              <a:rPr lang="ru-RU" sz="2400" b="1" dirty="0" err="1" smtClean="0"/>
              <a:t>Кинезиогенная</a:t>
            </a:r>
            <a:r>
              <a:rPr lang="ru-RU" sz="2400" b="1" dirty="0" smtClean="0"/>
              <a:t> терапия</a:t>
            </a:r>
          </a:p>
          <a:p>
            <a:r>
              <a:rPr lang="ru-RU" sz="2400" b="1" dirty="0" smtClean="0"/>
              <a:t>Альфа Оси </a:t>
            </a:r>
            <a:r>
              <a:rPr lang="ru-RU" sz="2400" b="1" dirty="0" err="1" smtClean="0"/>
              <a:t>Спа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Нарколоджи</a:t>
            </a:r>
            <a:endParaRPr lang="ru-RU" sz="2400" b="1" dirty="0" smtClean="0"/>
          </a:p>
          <a:p>
            <a:r>
              <a:rPr lang="ru-RU" sz="2400" b="1" dirty="0" smtClean="0"/>
              <a:t>ТОП – </a:t>
            </a:r>
            <a:r>
              <a:rPr lang="ru-RU" sz="2400" b="1" dirty="0" err="1" smtClean="0"/>
              <a:t>телесноориентированная</a:t>
            </a:r>
            <a:r>
              <a:rPr lang="ru-RU" sz="2400" b="1" dirty="0" smtClean="0"/>
              <a:t> терапия</a:t>
            </a:r>
          </a:p>
          <a:p>
            <a:r>
              <a:rPr lang="ru-RU" sz="2400" b="1" dirty="0" smtClean="0"/>
              <a:t>Методы психотерапии</a:t>
            </a:r>
          </a:p>
          <a:p>
            <a:r>
              <a:rPr lang="ru-RU" sz="2400" b="1" dirty="0" smtClean="0"/>
              <a:t>Индивидуальный </a:t>
            </a:r>
            <a:r>
              <a:rPr lang="ru-RU" sz="2400" b="1" dirty="0" err="1" smtClean="0"/>
              <a:t>блокатор</a:t>
            </a:r>
            <a:endParaRPr lang="ru-RU" sz="2400" b="1" dirty="0" smtClean="0"/>
          </a:p>
          <a:p>
            <a:r>
              <a:rPr lang="ru-RU" sz="2400" b="1" dirty="0" smtClean="0"/>
              <a:t>Семейная терапия</a:t>
            </a:r>
          </a:p>
          <a:p>
            <a:r>
              <a:rPr lang="ru-RU" sz="2400" b="1" dirty="0" smtClean="0"/>
              <a:t>Программа 12 </a:t>
            </a:r>
            <a:r>
              <a:rPr lang="ru-RU" sz="2400" b="1" dirty="0" smtClean="0"/>
              <a:t>шагов. Она входит в стандарт. Ее надо заменить на 7 ступеней</a:t>
            </a:r>
            <a:endParaRPr lang="ru-RU" sz="2400" b="1" dirty="0" smtClean="0"/>
          </a:p>
          <a:p>
            <a:r>
              <a:rPr lang="ru-RU" sz="2400" b="1" dirty="0" smtClean="0"/>
              <a:t>Метод </a:t>
            </a:r>
            <a:r>
              <a:rPr lang="ru-RU" sz="2400" b="1" dirty="0" err="1" smtClean="0"/>
              <a:t>фармакогенетики</a:t>
            </a:r>
            <a:endParaRPr lang="ru-RU" sz="2400" b="1" dirty="0" smtClean="0"/>
          </a:p>
          <a:p>
            <a:r>
              <a:rPr lang="ru-RU" sz="2400" b="1" dirty="0" smtClean="0"/>
              <a:t>Система лечебного питания</a:t>
            </a:r>
          </a:p>
          <a:p>
            <a:r>
              <a:rPr lang="ru-RU" sz="2400" b="1" dirty="0" smtClean="0"/>
              <a:t>БОС – биологически обратная связь</a:t>
            </a:r>
          </a:p>
          <a:p>
            <a:r>
              <a:rPr lang="ru-RU" sz="2400" b="1" dirty="0" err="1" smtClean="0"/>
              <a:t>Реверсионная</a:t>
            </a:r>
            <a:r>
              <a:rPr lang="ru-RU" sz="2400" b="1" dirty="0" smtClean="0"/>
              <a:t> терапия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</a:t>
            </a:r>
            <a:r>
              <a:rPr lang="ru-RU" b="1" dirty="0" smtClean="0">
                <a:solidFill>
                  <a:srgbClr val="FF0000"/>
                </a:solidFill>
              </a:rPr>
              <a:t>15.1. Опийная интоксикация. Легкая и средняя степень тяжести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  </a:t>
            </a:r>
            <a:r>
              <a:rPr lang="ru-RU" b="1" dirty="0" smtClean="0"/>
              <a:t>  Шифр  (МКБ-10) - F11.0.</a:t>
            </a:r>
          </a:p>
          <a:p>
            <a:r>
              <a:rPr lang="ru-RU" b="1" dirty="0" smtClean="0"/>
              <a:t>    Симптомы: благодушное настроение; ускоренная речь и быстрая смена ассоциаций; поверхностность суждений; снижение критики к своему поведению и высказываниям; узкие зрачки, бледность, сухость кожных покровов; снижение артериального давления; </a:t>
            </a:r>
            <a:r>
              <a:rPr lang="ru-RU" b="1" dirty="0" err="1" smtClean="0"/>
              <a:t>урежение</a:t>
            </a:r>
            <a:r>
              <a:rPr lang="ru-RU" b="1" dirty="0" smtClean="0"/>
              <a:t> сердечного ритма; повышение сухожильных рефлексов; снижение моторной функции кишечника с запорами.</a:t>
            </a:r>
          </a:p>
          <a:p>
            <a:r>
              <a:rPr lang="ru-RU" b="1" dirty="0" smtClean="0"/>
              <a:t>    Специального обследования и лечения не требуется. Если речь идет о больном опийной наркоманией, лечение должно быть направлено на купирование развивающегося через 6-8 часов после последнего употребления наркотика абстинентного синдрома (см. ниже).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 </a:t>
            </a:r>
            <a:r>
              <a:rPr lang="ru-RU" b="1" dirty="0" smtClean="0">
                <a:solidFill>
                  <a:srgbClr val="FF0000"/>
                </a:solidFill>
              </a:rPr>
              <a:t>15.2. Опийная интоксикация. Степень тяжести - тяжелая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0435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Шифр    (МКБ-10) - F 11.0.</a:t>
            </a:r>
          </a:p>
          <a:p>
            <a:r>
              <a:rPr lang="ru-RU" b="1" dirty="0" smtClean="0"/>
              <a:t>    Симптомы: вялость, </a:t>
            </a:r>
            <a:r>
              <a:rPr lang="ru-RU" b="1" dirty="0" err="1" smtClean="0"/>
              <a:t>сноподобное</a:t>
            </a:r>
            <a:r>
              <a:rPr lang="ru-RU" b="1" dirty="0" smtClean="0"/>
              <a:t> состояние, в наиболее тяжелых случаях - нарушение сознания; редкое поверхностное дыхание, брадикардия, гипотермия; узкие (точечные) зрачки; бледность, сухость кожных покровов; снижение артериального давления. Наиболее важное диагностическое значение имеют резко суженные зрачки с отсутствием или с вялой реакцией на свет. При передозировке </a:t>
            </a:r>
            <a:r>
              <a:rPr lang="ru-RU" b="1" dirty="0" err="1" smtClean="0"/>
              <a:t>сноподобное</a:t>
            </a:r>
            <a:r>
              <a:rPr lang="ru-RU" b="1" dirty="0" smtClean="0"/>
              <a:t> состояние переходит в кому.</a:t>
            </a:r>
          </a:p>
          <a:p>
            <a:r>
              <a:rPr lang="ru-RU" b="1" dirty="0" smtClean="0"/>
              <a:t>    Условия лечения - стационарные.</a:t>
            </a:r>
          </a:p>
          <a:p>
            <a:r>
              <a:rPr lang="ru-RU" b="1" dirty="0" smtClean="0"/>
              <a:t>    Обследование</a:t>
            </a:r>
          </a:p>
          <a:p>
            <a:r>
              <a:rPr lang="ru-RU" b="1" dirty="0" smtClean="0"/>
              <a:t>    Наблюдение, контроль соотношения введенной жидкости и диуреза, контроль АД, общий анализ крови, общий анализ мочи, биохимический анализ крови (билирубин, белок, белковые фракции, печеночные ферменты, остаточный азот, мочевина), анализ крови на сахар,</a:t>
            </a:r>
          </a:p>
          <a:p>
            <a:r>
              <a:rPr lang="ru-RU" b="1" dirty="0" smtClean="0"/>
              <a:t>анализ крови на ВИЧ, ЭКГ.</a:t>
            </a:r>
          </a:p>
          <a:p>
            <a:r>
              <a:rPr lang="ru-RU" b="1" dirty="0" smtClean="0"/>
              <a:t>    Консультации терапевта, невропатолога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   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Лечение опийной интоксикации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786842" cy="57864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  </a:t>
            </a:r>
            <a:r>
              <a:rPr lang="ru-RU" b="1" dirty="0" smtClean="0"/>
              <a:t> </a:t>
            </a:r>
            <a:r>
              <a:rPr lang="ru-RU" sz="4000" b="1" dirty="0" smtClean="0"/>
              <a:t>1. Специфические антагонисты: </a:t>
            </a:r>
            <a:r>
              <a:rPr lang="ru-RU" sz="4000" b="1" dirty="0" err="1" smtClean="0"/>
              <a:t>налоксон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    2. Аналептики: </a:t>
            </a:r>
            <a:r>
              <a:rPr lang="ru-RU" sz="4000" b="1" dirty="0" err="1" smtClean="0"/>
              <a:t>никетамид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сульфокамфокаин</a:t>
            </a:r>
            <a:r>
              <a:rPr lang="ru-RU" sz="4000" b="1" dirty="0" smtClean="0"/>
              <a:t> в/</a:t>
            </a:r>
            <a:r>
              <a:rPr lang="ru-RU" sz="4000" b="1" dirty="0" err="1" smtClean="0"/>
              <a:t>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</a:t>
            </a:r>
            <a:r>
              <a:rPr lang="ru-RU" sz="4000" b="1" dirty="0" smtClean="0"/>
              <a:t>/м, </a:t>
            </a:r>
            <a:r>
              <a:rPr lang="ru-RU" sz="4000" b="1" dirty="0" err="1" smtClean="0"/>
              <a:t>п</a:t>
            </a:r>
            <a:r>
              <a:rPr lang="ru-RU" sz="4000" b="1" dirty="0" smtClean="0"/>
              <a:t>/к.</a:t>
            </a:r>
          </a:p>
          <a:p>
            <a:r>
              <a:rPr lang="ru-RU" sz="4000" b="1" dirty="0" smtClean="0"/>
              <a:t>    3. Стимуляторы: кофеин в/</a:t>
            </a:r>
            <a:r>
              <a:rPr lang="ru-RU" sz="4000" b="1" dirty="0" err="1" smtClean="0"/>
              <a:t>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</a:t>
            </a:r>
            <a:r>
              <a:rPr lang="ru-RU" sz="4000" b="1" dirty="0" smtClean="0"/>
              <a:t>/м, </a:t>
            </a:r>
            <a:r>
              <a:rPr lang="ru-RU" sz="4000" b="1" dirty="0" err="1" smtClean="0"/>
              <a:t>п</a:t>
            </a:r>
            <a:r>
              <a:rPr lang="ru-RU" sz="4000" b="1" dirty="0" smtClean="0"/>
              <a:t>/к.</a:t>
            </a:r>
          </a:p>
          <a:p>
            <a:r>
              <a:rPr lang="ru-RU" sz="4000" b="1" dirty="0" smtClean="0"/>
              <a:t>    4. Плазмозамещающие </a:t>
            </a:r>
            <a:r>
              <a:rPr lang="ru-RU" sz="4000" b="1" dirty="0" err="1" smtClean="0"/>
              <a:t>дезинтоксикационные</a:t>
            </a:r>
            <a:r>
              <a:rPr lang="ru-RU" sz="4000" b="1" dirty="0" smtClean="0"/>
              <a:t> растворы: </a:t>
            </a:r>
            <a:r>
              <a:rPr lang="ru-RU" sz="4000" b="1" dirty="0" err="1" smtClean="0"/>
              <a:t>поливидон</a:t>
            </a:r>
            <a:r>
              <a:rPr lang="ru-RU" sz="4000" b="1" dirty="0" smtClean="0"/>
              <a:t>, декстран 70, декстран 40, </a:t>
            </a:r>
            <a:r>
              <a:rPr lang="ru-RU" sz="4000" b="1" dirty="0" err="1" smtClean="0"/>
              <a:t>хлосоль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трисоль</a:t>
            </a:r>
            <a:r>
              <a:rPr lang="ru-RU" sz="4000" b="1" dirty="0" smtClean="0"/>
              <a:t>, раствор хлорида натрия (раствор </a:t>
            </a:r>
            <a:r>
              <a:rPr lang="ru-RU" sz="4000" b="1" dirty="0" err="1" smtClean="0"/>
              <a:t>Рингера-Локка</a:t>
            </a:r>
            <a:r>
              <a:rPr lang="ru-RU" sz="4000" b="1" dirty="0" smtClean="0"/>
              <a:t>).</a:t>
            </a:r>
          </a:p>
          <a:p>
            <a:r>
              <a:rPr lang="ru-RU" sz="4000" b="1" dirty="0" smtClean="0"/>
              <a:t>    5. Сахара: раствор глюкозы 5%, раствор глюкозы 10%.</a:t>
            </a:r>
          </a:p>
          <a:p>
            <a:r>
              <a:rPr lang="ru-RU" sz="4000" b="1" dirty="0" smtClean="0"/>
              <a:t>    6. Препараты кальция, калия: раствор кальция хлорида 10%, раствор кальция </a:t>
            </a:r>
            <a:r>
              <a:rPr lang="ru-RU" sz="4000" b="1" dirty="0" err="1" smtClean="0"/>
              <a:t>глюконата</a:t>
            </a:r>
            <a:r>
              <a:rPr lang="ru-RU" sz="4000" b="1" dirty="0" smtClean="0"/>
              <a:t> 10%, раствор калия хлорида 1%, калия, магния </a:t>
            </a:r>
            <a:r>
              <a:rPr lang="ru-RU" sz="4000" b="1" dirty="0" err="1" smtClean="0"/>
              <a:t>аспарагинат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   </a:t>
            </a:r>
            <a:endParaRPr lang="ru-RU" sz="40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опийной интоксикации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21497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7. Витамины: тиамин, пиридоксин, </a:t>
            </a:r>
            <a:r>
              <a:rPr lang="ru-RU" b="1" dirty="0" err="1" smtClean="0"/>
              <a:t>цианокобаламин</a:t>
            </a:r>
            <a:r>
              <a:rPr lang="ru-RU" b="1" dirty="0" smtClean="0"/>
              <a:t>, </a:t>
            </a:r>
            <a:r>
              <a:rPr lang="ru-RU" b="1" dirty="0" err="1" smtClean="0"/>
              <a:t>тиоктовая</a:t>
            </a:r>
            <a:r>
              <a:rPr lang="ru-RU" b="1" dirty="0" smtClean="0"/>
              <a:t> кислота, аскорбиновая кислота, никотиновая кислота.</a:t>
            </a:r>
          </a:p>
          <a:p>
            <a:r>
              <a:rPr lang="ru-RU" b="1" dirty="0" smtClean="0"/>
              <a:t>    8. </a:t>
            </a:r>
            <a:r>
              <a:rPr lang="ru-RU" b="1" dirty="0" err="1" smtClean="0"/>
              <a:t>Ноотропные</a:t>
            </a:r>
            <a:r>
              <a:rPr lang="ru-RU" b="1" dirty="0" smtClean="0"/>
              <a:t> препараты: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9.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10.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, </a:t>
            </a:r>
            <a:r>
              <a:rPr lang="ru-RU" b="1" dirty="0" err="1" smtClean="0"/>
              <a:t>дигоксин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Длительность лечения - 2-3 суток.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Полное купирование признаков острой опийной интоксикации. Восстановление функциональных показателей. При недостаточном результате - продление сроков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274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Острый абстинентный синдром. Степень тяжести - средняя. </a:t>
            </a:r>
            <a:r>
              <a:rPr lang="ru-RU" sz="3100" b="1" dirty="0" smtClean="0"/>
              <a:t>F11.24, F11.3 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  </a:t>
            </a:r>
            <a:r>
              <a:rPr lang="ru-RU" b="1" dirty="0" smtClean="0"/>
              <a:t> Симптомы: </a:t>
            </a:r>
            <a:r>
              <a:rPr lang="ru-RU" b="1" dirty="0" err="1" smtClean="0"/>
              <a:t>нерезко</a:t>
            </a:r>
            <a:r>
              <a:rPr lang="ru-RU" b="1" dirty="0" smtClean="0"/>
              <a:t> выражены вегетативные расстройства, </a:t>
            </a:r>
            <a:r>
              <a:rPr lang="ru-RU" b="1" dirty="0" err="1" smtClean="0"/>
              <a:t>алгический</a:t>
            </a:r>
            <a:r>
              <a:rPr lang="ru-RU" b="1" dirty="0" smtClean="0"/>
              <a:t> синдром, психопатологическая симптоматика.</a:t>
            </a:r>
          </a:p>
          <a:p>
            <a:r>
              <a:rPr lang="ru-RU" b="1" dirty="0" smtClean="0"/>
              <a:t>    Условия лечения - стационарные.</a:t>
            </a:r>
          </a:p>
          <a:p>
            <a:r>
              <a:rPr lang="ru-RU" b="1" dirty="0" smtClean="0"/>
              <a:t>    Обследование</a:t>
            </a:r>
          </a:p>
          <a:p>
            <a:r>
              <a:rPr lang="ru-RU" b="1" dirty="0" smtClean="0"/>
              <a:t>    Наблюдение, контроль АД, общий анализ крови, общий анализ мочи, биохимический анализ крови (билирубин, белок, белковые фракции, печеночные ферменты, остаточный азот, мочевина), анализ крови на ВИЧ, ЭКГ.</a:t>
            </a:r>
          </a:p>
          <a:p>
            <a:r>
              <a:rPr lang="ru-RU" b="1" dirty="0" smtClean="0"/>
              <a:t>    Консультации терапевта, невропатолога.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Шизофренизация</a:t>
            </a:r>
          </a:p>
        </p:txBody>
      </p:sp>
      <p:pic>
        <p:nvPicPr>
          <p:cNvPr id="4" name="Содержимое 3" descr="golovnoi_mozg_vneshnie_harakteristiki_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8913" y="1268413"/>
            <a:ext cx="1816100" cy="4454525"/>
          </a:xfrm>
        </p:spPr>
      </p:pic>
      <p:pic>
        <p:nvPicPr>
          <p:cNvPr id="17412" name="Рисунок 4" descr="golovnoi_mozg_vneshnie_harakteristiki_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413"/>
            <a:ext cx="18875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55556E-6 L -0.0552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Лечение абстинентного синдрома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5929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  </a:t>
            </a:r>
            <a:r>
              <a:rPr lang="ru-RU" b="1" dirty="0" smtClean="0"/>
              <a:t> 1. Специфическая фармакотерапия: </a:t>
            </a:r>
            <a:r>
              <a:rPr lang="ru-RU" b="1" dirty="0" err="1" smtClean="0"/>
              <a:t>клонидин</a:t>
            </a:r>
            <a:r>
              <a:rPr lang="ru-RU" b="1" dirty="0" smtClean="0"/>
              <a:t> (под контролем АД), </a:t>
            </a:r>
            <a:r>
              <a:rPr lang="ru-RU" b="1" dirty="0" err="1" smtClean="0"/>
              <a:t>тиаприд</a:t>
            </a:r>
            <a:r>
              <a:rPr lang="ru-RU" b="1" dirty="0" smtClean="0"/>
              <a:t>, </a:t>
            </a:r>
            <a:r>
              <a:rPr lang="ru-RU" b="1" dirty="0" err="1" smtClean="0"/>
              <a:t>трамадол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2. Транквилизаторы и снотворные: </a:t>
            </a:r>
            <a:r>
              <a:rPr lang="ru-RU" b="1" dirty="0" err="1" smtClean="0"/>
              <a:t>диазепам</a:t>
            </a:r>
            <a:r>
              <a:rPr lang="ru-RU" b="1" dirty="0" smtClean="0"/>
              <a:t>, </a:t>
            </a:r>
            <a:r>
              <a:rPr lang="ru-RU" b="1" dirty="0" err="1" smtClean="0"/>
              <a:t>нитразепам</a:t>
            </a:r>
            <a:r>
              <a:rPr lang="ru-RU" b="1" dirty="0" smtClean="0"/>
              <a:t>, </a:t>
            </a:r>
            <a:r>
              <a:rPr lang="ru-RU" b="1" dirty="0" err="1" smtClean="0"/>
              <a:t>оксазепам</a:t>
            </a:r>
            <a:r>
              <a:rPr lang="ru-RU" b="1" dirty="0" smtClean="0"/>
              <a:t>, </a:t>
            </a:r>
            <a:r>
              <a:rPr lang="ru-RU" b="1" dirty="0" err="1" smtClean="0"/>
              <a:t>феназепам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Средства, подавляющие влечение к наркотикам, корректоры поведения: </a:t>
            </a:r>
            <a:r>
              <a:rPr lang="ru-RU" b="1" dirty="0" err="1" smtClean="0"/>
              <a:t>клозапин</a:t>
            </a:r>
            <a:r>
              <a:rPr lang="ru-RU" b="1" dirty="0" smtClean="0"/>
              <a:t>, </a:t>
            </a:r>
            <a:r>
              <a:rPr lang="ru-RU" b="1" dirty="0" err="1" smtClean="0"/>
              <a:t>тиоридазин</a:t>
            </a:r>
            <a:r>
              <a:rPr lang="ru-RU" b="1" dirty="0" smtClean="0"/>
              <a:t>, </a:t>
            </a:r>
            <a:r>
              <a:rPr lang="ru-RU" b="1" dirty="0" err="1" smtClean="0"/>
              <a:t>перициазин</a:t>
            </a:r>
            <a:r>
              <a:rPr lang="ru-RU" b="1" dirty="0" smtClean="0"/>
              <a:t>, </a:t>
            </a:r>
            <a:r>
              <a:rPr lang="ru-RU" b="1" dirty="0" err="1" smtClean="0"/>
              <a:t>хлорпротиксен</a:t>
            </a:r>
            <a:r>
              <a:rPr lang="ru-RU" b="1" dirty="0" smtClean="0"/>
              <a:t>, </a:t>
            </a:r>
            <a:r>
              <a:rPr lang="ru-RU" b="1" dirty="0" err="1" smtClean="0"/>
              <a:t>перфеназин</a:t>
            </a:r>
            <a:r>
              <a:rPr lang="ru-RU" b="1" dirty="0" smtClean="0"/>
              <a:t>, </a:t>
            </a:r>
            <a:r>
              <a:rPr lang="ru-RU" b="1" dirty="0" err="1" smtClean="0"/>
              <a:t>сульпирид</a:t>
            </a:r>
            <a:r>
              <a:rPr lang="ru-RU" b="1" dirty="0" smtClean="0"/>
              <a:t>, </a:t>
            </a:r>
            <a:r>
              <a:rPr lang="ru-RU" b="1" dirty="0" err="1" smtClean="0"/>
              <a:t>галоперидол</a:t>
            </a:r>
            <a:r>
              <a:rPr lang="ru-RU" b="1" dirty="0" smtClean="0"/>
              <a:t>, </a:t>
            </a:r>
            <a:r>
              <a:rPr lang="ru-RU" b="1" dirty="0" err="1" smtClean="0"/>
              <a:t>хлорпромазин</a:t>
            </a:r>
            <a:r>
              <a:rPr lang="ru-RU" b="1" dirty="0" smtClean="0"/>
              <a:t>, </a:t>
            </a:r>
            <a:r>
              <a:rPr lang="ru-RU" b="1" dirty="0" err="1" smtClean="0"/>
              <a:t>трифлуоперазин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4. Аналептики: </a:t>
            </a:r>
            <a:r>
              <a:rPr lang="ru-RU" b="1" dirty="0" err="1" smtClean="0"/>
              <a:t>никетамид</a:t>
            </a:r>
            <a:r>
              <a:rPr lang="ru-RU" b="1" dirty="0" smtClean="0"/>
              <a:t> (кордиамин), </a:t>
            </a:r>
            <a:r>
              <a:rPr lang="ru-RU" b="1" dirty="0" err="1" smtClean="0"/>
              <a:t>сульфокамфокаин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5. Антиаритмические средства: </a:t>
            </a:r>
            <a:r>
              <a:rPr lang="ru-RU" b="1" dirty="0" err="1" smtClean="0"/>
              <a:t>пропранолол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6.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   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абстинентного синдрома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7.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, </a:t>
            </a:r>
            <a:r>
              <a:rPr lang="ru-RU" b="1" dirty="0" err="1" smtClean="0"/>
              <a:t>дигоксин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8. Препараты калия: калия, магния </a:t>
            </a:r>
            <a:r>
              <a:rPr lang="ru-RU" b="1" dirty="0" err="1" smtClean="0"/>
              <a:t>аспарагинат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9. Анальгезирующие средства: </a:t>
            </a:r>
            <a:r>
              <a:rPr lang="ru-RU" b="1" dirty="0" err="1" smtClean="0"/>
              <a:t>метамизол</a:t>
            </a:r>
            <a:r>
              <a:rPr lang="ru-RU" b="1" dirty="0" smtClean="0"/>
              <a:t> натрия.</a:t>
            </a:r>
          </a:p>
          <a:p>
            <a:r>
              <a:rPr lang="ru-RU" b="1" dirty="0" smtClean="0"/>
              <a:t>    Выбор препаратов и дозы зависят от состояния больного и степени выраженности того или иного синдрома.</a:t>
            </a:r>
          </a:p>
          <a:p>
            <a:r>
              <a:rPr lang="ru-RU" b="1" dirty="0" smtClean="0"/>
              <a:t>    Длительность лечения - не менее 7 суток.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Полное купирование острых абстинентных расстройств, в том числе: </a:t>
            </a:r>
            <a:r>
              <a:rPr lang="ru-RU" b="1" dirty="0" err="1" smtClean="0"/>
              <a:t>инсомнических</a:t>
            </a:r>
            <a:r>
              <a:rPr lang="ru-RU" b="1" dirty="0" smtClean="0"/>
              <a:t> и аффективных, астенических, </a:t>
            </a:r>
            <a:r>
              <a:rPr lang="ru-RU" b="1" dirty="0" err="1" smtClean="0"/>
              <a:t>неврозоподобных</a:t>
            </a:r>
            <a:r>
              <a:rPr lang="ru-RU" b="1" dirty="0" smtClean="0"/>
              <a:t> и вегетативных и </a:t>
            </a:r>
            <a:r>
              <a:rPr lang="ru-RU" b="1" dirty="0" err="1" smtClean="0"/>
              <a:t>алгических</a:t>
            </a:r>
            <a:r>
              <a:rPr lang="ru-RU" b="1" dirty="0" smtClean="0"/>
              <a:t> нарушений. Смягчение гемодинамических нарушений. При недостаточном эффекте - продление сроков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Постабстинентное</a:t>
            </a:r>
            <a:r>
              <a:rPr lang="ru-RU" sz="3600" b="1" dirty="0" smtClean="0">
                <a:solidFill>
                  <a:srgbClr val="FF0000"/>
                </a:solidFill>
              </a:rPr>
              <a:t> состояние (вторая фаза абстинентного синдрома).</a:t>
            </a:r>
            <a:r>
              <a:rPr lang="ru-RU" sz="3600" dirty="0" smtClean="0">
                <a:solidFill>
                  <a:srgbClr val="FF0000"/>
                </a:solidFill>
              </a:rPr>
              <a:t> - F11.21, F11.3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643998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Симптомы: аффективные нарушения разной степени выраженности, дисфория, </a:t>
            </a:r>
            <a:r>
              <a:rPr lang="ru-RU" b="1" dirty="0" err="1" smtClean="0"/>
              <a:t>психопатодобное</a:t>
            </a:r>
            <a:r>
              <a:rPr lang="ru-RU" b="1" dirty="0" smtClean="0"/>
              <a:t> поведение, периодически обостряющееся влечение к наркотикам.</a:t>
            </a:r>
          </a:p>
          <a:p>
            <a:r>
              <a:rPr lang="ru-RU" b="1" dirty="0" smtClean="0"/>
              <a:t>    Условия лечения - желательно проводить в условиях стационара, но возможно и амбулаторное лечение.</a:t>
            </a:r>
          </a:p>
          <a:p>
            <a:r>
              <a:rPr lang="ru-RU" b="1" dirty="0" smtClean="0"/>
              <a:t>    Обследование</a:t>
            </a:r>
          </a:p>
          <a:p>
            <a:r>
              <a:rPr lang="ru-RU" b="1" dirty="0" smtClean="0"/>
              <a:t>    Наблюдение, контроль АД, общий анализ крови, общий анализ мочи, биохимический анализ крови (сахар, билирубин, белок, белковые фракции, печеночные ферменты, остаточный азот, мочевина), анализ крови на ВИЧ, ЭКГ.</a:t>
            </a:r>
          </a:p>
          <a:p>
            <a:r>
              <a:rPr lang="ru-RU" b="1" dirty="0" smtClean="0"/>
              <a:t>    Консультации терапевта, невропатолога.</a:t>
            </a:r>
          </a:p>
          <a:p>
            <a:r>
              <a:rPr lang="ru-RU" b="1" dirty="0" smtClean="0"/>
              <a:t>    Повторные анализы и консультации в зависимости от показаний, но не менее двух раз в период лечения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Лечение </a:t>
            </a:r>
            <a:r>
              <a:rPr lang="ru-RU" b="1" dirty="0" err="1" smtClean="0">
                <a:solidFill>
                  <a:srgbClr val="FF0000"/>
                </a:solidFill>
              </a:rPr>
              <a:t>постабстинентного</a:t>
            </a:r>
            <a:r>
              <a:rPr lang="ru-RU" b="1" dirty="0" smtClean="0">
                <a:solidFill>
                  <a:srgbClr val="FF0000"/>
                </a:solidFill>
              </a:rPr>
              <a:t> сост.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7864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1. Антидепрессанты: </a:t>
            </a:r>
            <a:r>
              <a:rPr lang="ru-RU" b="1" dirty="0" err="1" smtClean="0"/>
              <a:t>амитриптилин</a:t>
            </a:r>
            <a:r>
              <a:rPr lang="ru-RU" b="1" dirty="0" smtClean="0"/>
              <a:t>, </a:t>
            </a:r>
            <a:r>
              <a:rPr lang="ru-RU" b="1" dirty="0" err="1" smtClean="0"/>
              <a:t>кломипрамин</a:t>
            </a:r>
            <a:r>
              <a:rPr lang="ru-RU" b="1" dirty="0" smtClean="0"/>
              <a:t>, </a:t>
            </a:r>
            <a:r>
              <a:rPr lang="ru-RU" b="1" dirty="0" err="1" smtClean="0"/>
              <a:t>мапротилин</a:t>
            </a:r>
            <a:r>
              <a:rPr lang="ru-RU" b="1" dirty="0" smtClean="0"/>
              <a:t>, </a:t>
            </a:r>
            <a:r>
              <a:rPr lang="ru-RU" b="1" dirty="0" err="1" smtClean="0"/>
              <a:t>тианептин</a:t>
            </a:r>
            <a:r>
              <a:rPr lang="ru-RU" b="1" dirty="0" smtClean="0"/>
              <a:t>, </a:t>
            </a:r>
            <a:r>
              <a:rPr lang="ru-RU" b="1" dirty="0" err="1" smtClean="0"/>
              <a:t>имипрамин</a:t>
            </a:r>
            <a:r>
              <a:rPr lang="ru-RU" b="1" dirty="0" smtClean="0"/>
              <a:t>, </a:t>
            </a:r>
            <a:r>
              <a:rPr lang="ru-RU" b="1" dirty="0" err="1" smtClean="0"/>
              <a:t>пирлиндол</a:t>
            </a:r>
            <a:r>
              <a:rPr lang="ru-RU" b="1" dirty="0" smtClean="0"/>
              <a:t>, </a:t>
            </a:r>
            <a:r>
              <a:rPr lang="ru-RU" b="1" dirty="0" err="1" smtClean="0"/>
              <a:t>пароксетин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2. Средства, подавляющие влечение к наркотикам, корректоры поведения: </a:t>
            </a:r>
            <a:r>
              <a:rPr lang="ru-RU" b="1" dirty="0" err="1" smtClean="0"/>
              <a:t>хлорпромазин</a:t>
            </a:r>
            <a:r>
              <a:rPr lang="ru-RU" b="1" dirty="0" smtClean="0"/>
              <a:t>, </a:t>
            </a:r>
            <a:r>
              <a:rPr lang="ru-RU" b="1" dirty="0" err="1" smtClean="0"/>
              <a:t>галоперидол</a:t>
            </a:r>
            <a:r>
              <a:rPr lang="ru-RU" b="1" dirty="0" smtClean="0"/>
              <a:t>, </a:t>
            </a:r>
            <a:r>
              <a:rPr lang="ru-RU" b="1" dirty="0" err="1" smtClean="0"/>
              <a:t>галоперидола</a:t>
            </a:r>
            <a:r>
              <a:rPr lang="ru-RU" b="1" dirty="0" smtClean="0"/>
              <a:t> </a:t>
            </a:r>
            <a:r>
              <a:rPr lang="ru-RU" b="1" dirty="0" err="1" smtClean="0"/>
              <a:t>деканоат</a:t>
            </a:r>
            <a:r>
              <a:rPr lang="ru-RU" b="1" dirty="0" smtClean="0"/>
              <a:t>, </a:t>
            </a:r>
            <a:r>
              <a:rPr lang="ru-RU" b="1" dirty="0" err="1" smtClean="0"/>
              <a:t>флюфеназин</a:t>
            </a:r>
            <a:r>
              <a:rPr lang="ru-RU" b="1" dirty="0" smtClean="0"/>
              <a:t>, </a:t>
            </a:r>
            <a:r>
              <a:rPr lang="ru-RU" b="1" dirty="0" err="1" smtClean="0"/>
              <a:t>клозапин</a:t>
            </a:r>
            <a:r>
              <a:rPr lang="ru-RU" b="1" dirty="0" smtClean="0"/>
              <a:t>, </a:t>
            </a:r>
            <a:r>
              <a:rPr lang="ru-RU" b="1" dirty="0" err="1" smtClean="0"/>
              <a:t>тиоридазин</a:t>
            </a:r>
            <a:r>
              <a:rPr lang="ru-RU" b="1" dirty="0" smtClean="0"/>
              <a:t>, </a:t>
            </a:r>
            <a:r>
              <a:rPr lang="ru-RU" b="1" dirty="0" err="1" smtClean="0"/>
              <a:t>перициазин</a:t>
            </a:r>
            <a:r>
              <a:rPr lang="ru-RU" b="1" dirty="0" smtClean="0"/>
              <a:t>, </a:t>
            </a:r>
            <a:r>
              <a:rPr lang="ru-RU" b="1" dirty="0" err="1" smtClean="0"/>
              <a:t>левомепромазин</a:t>
            </a:r>
            <a:r>
              <a:rPr lang="ru-RU" b="1" dirty="0" smtClean="0"/>
              <a:t>, </a:t>
            </a:r>
            <a:r>
              <a:rPr lang="ru-RU" b="1" dirty="0" err="1" smtClean="0"/>
              <a:t>трифлуоперазин</a:t>
            </a:r>
            <a:r>
              <a:rPr lang="ru-RU" b="1" dirty="0" smtClean="0"/>
              <a:t>, </a:t>
            </a:r>
            <a:r>
              <a:rPr lang="ru-RU" b="1" dirty="0" err="1" smtClean="0"/>
              <a:t>триседил</a:t>
            </a:r>
            <a:r>
              <a:rPr lang="ru-RU" b="1" dirty="0" smtClean="0"/>
              <a:t>, </a:t>
            </a:r>
            <a:r>
              <a:rPr lang="ru-RU" b="1" dirty="0" err="1" smtClean="0"/>
              <a:t>хлорпротиксен</a:t>
            </a:r>
            <a:r>
              <a:rPr lang="ru-RU" b="1" dirty="0" smtClean="0"/>
              <a:t>, </a:t>
            </a:r>
            <a:r>
              <a:rPr lang="ru-RU" b="1" dirty="0" err="1" smtClean="0"/>
              <a:t>перфеназин</a:t>
            </a:r>
            <a:r>
              <a:rPr lang="ru-RU" b="1" dirty="0" smtClean="0"/>
              <a:t>, </a:t>
            </a:r>
            <a:r>
              <a:rPr lang="ru-RU" b="1" dirty="0" err="1" smtClean="0"/>
              <a:t>сульпирид</a:t>
            </a:r>
            <a:r>
              <a:rPr lang="ru-RU" b="1" dirty="0" smtClean="0"/>
              <a:t>. </a:t>
            </a:r>
            <a:r>
              <a:rPr lang="ru-RU" b="1" dirty="0" err="1" smtClean="0"/>
              <a:t>Антиконвульсанты</a:t>
            </a:r>
            <a:r>
              <a:rPr lang="ru-RU" b="1" dirty="0" smtClean="0"/>
              <a:t>: </a:t>
            </a:r>
            <a:r>
              <a:rPr lang="ru-RU" b="1" dirty="0" err="1" smtClean="0"/>
              <a:t>карбамазепин</a:t>
            </a:r>
            <a:r>
              <a:rPr lang="ru-RU" b="1" dirty="0" smtClean="0"/>
              <a:t>, </a:t>
            </a:r>
            <a:r>
              <a:rPr lang="ru-RU" b="1" dirty="0" err="1" smtClean="0"/>
              <a:t>фенитоин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</a:t>
            </a:r>
            <a:r>
              <a:rPr lang="ru-RU" b="1" dirty="0" err="1" smtClean="0"/>
              <a:t>Ноотропы</a:t>
            </a:r>
            <a:r>
              <a:rPr lang="ru-RU" b="1" dirty="0" smtClean="0"/>
              <a:t>: </a:t>
            </a:r>
            <a:r>
              <a:rPr lang="ru-RU" b="1" dirty="0" err="1" smtClean="0"/>
              <a:t>пикамилон</a:t>
            </a:r>
            <a:r>
              <a:rPr lang="ru-RU" b="1" dirty="0" smtClean="0"/>
              <a:t>, </a:t>
            </a:r>
            <a:r>
              <a:rPr lang="ru-RU" b="1" dirty="0" err="1" smtClean="0"/>
              <a:t>гопантеновая</a:t>
            </a:r>
            <a:r>
              <a:rPr lang="ru-RU" b="1" dirty="0" smtClean="0"/>
              <a:t> кислота.</a:t>
            </a:r>
          </a:p>
          <a:p>
            <a:r>
              <a:rPr lang="ru-RU" b="1" dirty="0" smtClean="0"/>
              <a:t>    4.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5. Аналептики: </a:t>
            </a:r>
            <a:r>
              <a:rPr lang="ru-RU" b="1" dirty="0" err="1" smtClean="0"/>
              <a:t>никетамид</a:t>
            </a:r>
            <a:r>
              <a:rPr lang="ru-RU" b="1" dirty="0" smtClean="0"/>
              <a:t>, </a:t>
            </a:r>
            <a:r>
              <a:rPr lang="ru-RU" b="1" dirty="0" err="1" smtClean="0"/>
              <a:t>сульфокамфокаин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6. Спазмолитические и </a:t>
            </a:r>
            <a:r>
              <a:rPr lang="ru-RU" b="1" dirty="0" err="1" smtClean="0"/>
              <a:t>антиангинальные</a:t>
            </a:r>
            <a:r>
              <a:rPr lang="ru-RU" b="1" dirty="0" smtClean="0"/>
              <a:t> средства: папаверин, нитроглицерин, </a:t>
            </a:r>
            <a:r>
              <a:rPr lang="ru-RU" b="1" dirty="0" err="1" smtClean="0"/>
              <a:t>пeнтoкcифиллин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   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6000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ru-RU" sz="3400" b="1" dirty="0" smtClean="0"/>
              <a:t>7. Антиаритмические средства: </a:t>
            </a:r>
            <a:r>
              <a:rPr lang="ru-RU" sz="3400" b="1" dirty="0" err="1" smtClean="0"/>
              <a:t>пропранолол</a:t>
            </a:r>
            <a:r>
              <a:rPr lang="ru-RU" sz="3400" b="1" dirty="0" smtClean="0"/>
              <a:t>.</a:t>
            </a:r>
          </a:p>
          <a:p>
            <a:r>
              <a:rPr lang="ru-RU" sz="3400" b="1" dirty="0" smtClean="0"/>
              <a:t>    8. Препараты калия: калия, магния </a:t>
            </a:r>
            <a:r>
              <a:rPr lang="ru-RU" sz="3400" b="1" dirty="0" err="1" smtClean="0"/>
              <a:t>аспарагинат</a:t>
            </a:r>
            <a:r>
              <a:rPr lang="ru-RU" sz="3400" b="1" dirty="0" smtClean="0"/>
              <a:t>.</a:t>
            </a:r>
          </a:p>
          <a:p>
            <a:r>
              <a:rPr lang="ru-RU" sz="3400" b="1" dirty="0" smtClean="0"/>
              <a:t>    9. Витамины: тиамин, пиридоксин, </a:t>
            </a:r>
            <a:r>
              <a:rPr lang="ru-RU" sz="3400" b="1" dirty="0" err="1" smtClean="0"/>
              <a:t>цианокобаламин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тиоктовая</a:t>
            </a:r>
            <a:r>
              <a:rPr lang="ru-RU" sz="3400" b="1" dirty="0" smtClean="0"/>
              <a:t> кислота, аскорбиновая кислота, никотиновая кислота.</a:t>
            </a:r>
          </a:p>
          <a:p>
            <a:r>
              <a:rPr lang="ru-RU" sz="3400" b="1" dirty="0" smtClean="0"/>
              <a:t>    10. Аминокислоты: </a:t>
            </a:r>
            <a:r>
              <a:rPr lang="ru-RU" sz="3400" b="1" dirty="0" err="1" smtClean="0"/>
              <a:t>гамма-аминомасляная</a:t>
            </a:r>
            <a:r>
              <a:rPr lang="ru-RU" sz="3400" b="1" dirty="0" smtClean="0"/>
              <a:t> кислота.</a:t>
            </a:r>
          </a:p>
          <a:p>
            <a:r>
              <a:rPr lang="ru-RU" sz="3400" b="1" dirty="0" smtClean="0"/>
              <a:t>    11. </a:t>
            </a:r>
            <a:r>
              <a:rPr lang="ru-RU" sz="3400" b="1" dirty="0" err="1" smtClean="0"/>
              <a:t>Немедикаментозная</a:t>
            </a:r>
            <a:r>
              <a:rPr lang="ru-RU" sz="3400" b="1" dirty="0" smtClean="0"/>
              <a:t> терапия: </a:t>
            </a:r>
            <a:r>
              <a:rPr lang="ru-RU" sz="3400" b="1" dirty="0" err="1" smtClean="0"/>
              <a:t>электротранквилизация</a:t>
            </a:r>
            <a:r>
              <a:rPr lang="ru-RU" sz="3400" b="1" dirty="0" smtClean="0"/>
              <a:t>, психотерапия, массаж, акупунктура.</a:t>
            </a:r>
          </a:p>
          <a:p>
            <a:r>
              <a:rPr lang="ru-RU" sz="3400" b="1" dirty="0" smtClean="0"/>
              <a:t>    Длительность лечения - не менее 3 недель (21 день).</a:t>
            </a:r>
          </a:p>
          <a:p>
            <a:r>
              <a:rPr lang="ru-RU" sz="3400" b="1" dirty="0" smtClean="0"/>
              <a:t>    Требования к результатам лечения</a:t>
            </a:r>
          </a:p>
          <a:p>
            <a:r>
              <a:rPr lang="ru-RU" sz="3400" b="1" dirty="0" smtClean="0"/>
              <a:t>    Купирование аффективных </a:t>
            </a:r>
            <a:r>
              <a:rPr lang="ru-RU" sz="3400" b="1" dirty="0" err="1" smtClean="0"/>
              <a:t>психопатоподобных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неврозоподобных</a:t>
            </a:r>
            <a:r>
              <a:rPr lang="ru-RU" sz="3400" b="1" dirty="0" smtClean="0"/>
              <a:t> расстройств, коррекция поведения, купирование влечения к наркотикам, восстановление нарушенных функций, выработка установки на поддерживающее лечение и воздержание от наркотика. </a:t>
            </a:r>
          </a:p>
          <a:p>
            <a:r>
              <a:rPr lang="ru-RU" sz="3400" b="1" dirty="0" smtClean="0"/>
              <a:t>При отсутствии эффекта лечение должно быть продолжено.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Наркомания опийная. Фаза ремиссии.</a:t>
            </a:r>
            <a:r>
              <a:rPr lang="ru-RU" dirty="0" smtClean="0">
                <a:solidFill>
                  <a:srgbClr val="FF0000"/>
                </a:solidFill>
              </a:rPr>
              <a:t> F11.20, F11.23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Условия лечения - амбулаторные.</a:t>
            </a:r>
          </a:p>
          <a:p>
            <a:pPr>
              <a:buNone/>
            </a:pPr>
            <a:r>
              <a:rPr lang="ru-RU" b="1" dirty="0" smtClean="0"/>
              <a:t>Обследование -    Общ. анализ крови и  анализ мочи 1 раз в 3-4 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Лечение</a:t>
            </a:r>
          </a:p>
          <a:p>
            <a:r>
              <a:rPr lang="ru-RU" b="1" dirty="0" smtClean="0"/>
              <a:t>    </a:t>
            </a:r>
            <a:r>
              <a:rPr lang="ru-RU" sz="3400" b="1" dirty="0" smtClean="0"/>
              <a:t>1. </a:t>
            </a:r>
            <a:r>
              <a:rPr lang="ru-RU" sz="3400" b="1" dirty="0" smtClean="0">
                <a:solidFill>
                  <a:srgbClr val="FF0000"/>
                </a:solidFill>
              </a:rPr>
              <a:t>Антидепрессанты</a:t>
            </a:r>
            <a:r>
              <a:rPr lang="ru-RU" sz="3400" b="1" dirty="0" smtClean="0"/>
              <a:t>: </a:t>
            </a:r>
            <a:r>
              <a:rPr lang="ru-RU" sz="3400" b="1" dirty="0" err="1" smtClean="0"/>
              <a:t>пипофезин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миансерин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амитриптилин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кломипрамин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мапротилин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тианептин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импрамин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пирлиндол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тианептин</a:t>
            </a:r>
            <a:r>
              <a:rPr lang="ru-RU" sz="3400" b="1" dirty="0" smtClean="0"/>
              <a:t>.</a:t>
            </a:r>
          </a:p>
          <a:p>
            <a:r>
              <a:rPr lang="ru-RU" sz="3400" b="1" dirty="0" smtClean="0"/>
              <a:t>    2. Средства, </a:t>
            </a:r>
            <a:r>
              <a:rPr lang="ru-RU" sz="3400" b="1" dirty="0" smtClean="0">
                <a:solidFill>
                  <a:srgbClr val="FF0000"/>
                </a:solidFill>
              </a:rPr>
              <a:t>подавляющие влечение </a:t>
            </a:r>
            <a:r>
              <a:rPr lang="ru-RU" sz="3400" b="1" dirty="0" smtClean="0"/>
              <a:t>к наркотикам, корректоры поведения: </a:t>
            </a:r>
            <a:r>
              <a:rPr lang="ru-RU" sz="3400" b="1" dirty="0" err="1" smtClean="0"/>
              <a:t>галоперидол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галоперидола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деканоат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флюфеназин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клозапин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трифлуоперазин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тиоридазин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перициазин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Антиконвульсанты</a:t>
            </a:r>
            <a:r>
              <a:rPr lang="ru-RU" sz="3400" b="1" dirty="0" smtClean="0"/>
              <a:t>: </a:t>
            </a:r>
            <a:r>
              <a:rPr lang="ru-RU" sz="3400" b="1" dirty="0" err="1" smtClean="0"/>
              <a:t>карбамазепин</a:t>
            </a:r>
            <a:r>
              <a:rPr lang="ru-RU" sz="3400" b="1" dirty="0" smtClean="0"/>
              <a:t>.</a:t>
            </a:r>
          </a:p>
          <a:p>
            <a:r>
              <a:rPr lang="ru-RU" sz="3400" b="1" dirty="0" smtClean="0"/>
              <a:t>    3. </a:t>
            </a:r>
            <a:r>
              <a:rPr lang="ru-RU" sz="3400" b="1" dirty="0" err="1" smtClean="0">
                <a:solidFill>
                  <a:srgbClr val="FF0000"/>
                </a:solidFill>
              </a:rPr>
              <a:t>Ноотропы</a:t>
            </a:r>
            <a:r>
              <a:rPr lang="ru-RU" sz="3400" b="1" dirty="0" smtClean="0">
                <a:solidFill>
                  <a:srgbClr val="FF0000"/>
                </a:solidFill>
              </a:rPr>
              <a:t> и аминокислоты</a:t>
            </a:r>
            <a:r>
              <a:rPr lang="ru-RU" sz="3400" b="1" dirty="0" smtClean="0"/>
              <a:t>: </a:t>
            </a:r>
            <a:r>
              <a:rPr lang="ru-RU" sz="3400" b="1" dirty="0" err="1" smtClean="0"/>
              <a:t>пикамилон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гопантеновая</a:t>
            </a:r>
            <a:r>
              <a:rPr lang="ru-RU" sz="3400" b="1" dirty="0" smtClean="0"/>
              <a:t> кислота, </a:t>
            </a:r>
            <a:r>
              <a:rPr lang="ru-RU" sz="3400" b="1" dirty="0" err="1" smtClean="0"/>
              <a:t>гамма-аминомасляная</a:t>
            </a:r>
            <a:r>
              <a:rPr lang="ru-RU" sz="3400" b="1" dirty="0" smtClean="0"/>
              <a:t> кислота.</a:t>
            </a:r>
          </a:p>
          <a:p>
            <a:r>
              <a:rPr lang="ru-RU" sz="3400" b="1" dirty="0" smtClean="0"/>
              <a:t>    4. </a:t>
            </a:r>
            <a:r>
              <a:rPr lang="ru-RU" sz="3400" b="1" dirty="0" smtClean="0">
                <a:solidFill>
                  <a:srgbClr val="FF0000"/>
                </a:solidFill>
              </a:rPr>
              <a:t>Психотерапия</a:t>
            </a:r>
            <a:r>
              <a:rPr lang="ru-RU" sz="3400" b="1" dirty="0" smtClean="0"/>
              <a:t>.</a:t>
            </a:r>
          </a:p>
          <a:p>
            <a:r>
              <a:rPr lang="ru-RU" sz="3400" b="1" dirty="0" smtClean="0"/>
              <a:t>    Длительность лечения - 6-8 месяцев (180-200 дней).   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Интоксикация вследствие употребления </a:t>
            </a:r>
            <a:r>
              <a:rPr lang="ru-RU" b="1" dirty="0" err="1" smtClean="0">
                <a:solidFill>
                  <a:srgbClr val="FF0000"/>
                </a:solidFill>
              </a:rPr>
              <a:t>каннабиоидов</a:t>
            </a:r>
            <a:r>
              <a:rPr lang="ru-RU" dirty="0" smtClean="0">
                <a:solidFill>
                  <a:srgbClr val="FF0000"/>
                </a:solidFill>
              </a:rPr>
              <a:t>- F12.0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</a:t>
            </a:r>
            <a:r>
              <a:rPr lang="ru-RU" b="1" dirty="0" smtClean="0"/>
              <a:t> Условия лечения - амбулаторные.</a:t>
            </a:r>
          </a:p>
          <a:p>
            <a:r>
              <a:rPr lang="ru-RU" b="1" dirty="0" smtClean="0"/>
              <a:t>    Обследование     Наблюдение, анализ крови на сахар, контроль соотношения введенной жидкости и диуреза.</a:t>
            </a:r>
          </a:p>
          <a:p>
            <a:r>
              <a:rPr lang="ru-RU" b="1" dirty="0" smtClean="0"/>
              <a:t>    Лечение</a:t>
            </a:r>
          </a:p>
          <a:p>
            <a:r>
              <a:rPr lang="ru-RU" b="1" dirty="0" smtClean="0"/>
              <a:t>    1. Аналептики: </a:t>
            </a:r>
            <a:r>
              <a:rPr lang="ru-RU" b="1" dirty="0" err="1" smtClean="0"/>
              <a:t>никетамид</a:t>
            </a:r>
            <a:r>
              <a:rPr lang="ru-RU" b="1" dirty="0" smtClean="0"/>
              <a:t> (кордиамин).</a:t>
            </a:r>
          </a:p>
          <a:p>
            <a:r>
              <a:rPr lang="ru-RU" b="1" dirty="0" smtClean="0"/>
              <a:t>    2. Стимуляторы: кофеин.</a:t>
            </a:r>
          </a:p>
          <a:p>
            <a:r>
              <a:rPr lang="ru-RU" b="1" dirty="0" smtClean="0"/>
              <a:t>    3. Плазмозамещающие </a:t>
            </a:r>
            <a:r>
              <a:rPr lang="ru-RU" b="1" dirty="0" err="1" smtClean="0"/>
              <a:t>дезинтоксикационные</a:t>
            </a:r>
            <a:r>
              <a:rPr lang="ru-RU" b="1" dirty="0" smtClean="0"/>
              <a:t> растворы: </a:t>
            </a:r>
            <a:r>
              <a:rPr lang="ru-RU" b="1" dirty="0" err="1" smtClean="0"/>
              <a:t>поливидон</a:t>
            </a:r>
            <a:r>
              <a:rPr lang="ru-RU" b="1" dirty="0" smtClean="0"/>
              <a:t>, декстран 70, декстран 40, </a:t>
            </a:r>
            <a:r>
              <a:rPr lang="ru-RU" b="1" dirty="0" err="1" smtClean="0"/>
              <a:t>хлосоль</a:t>
            </a:r>
            <a:r>
              <a:rPr lang="ru-RU" b="1" dirty="0" smtClean="0"/>
              <a:t>, </a:t>
            </a:r>
            <a:r>
              <a:rPr lang="ru-RU" b="1" dirty="0" err="1" smtClean="0"/>
              <a:t>трисоль</a:t>
            </a:r>
            <a:r>
              <a:rPr lang="ru-RU" b="1" dirty="0" smtClean="0"/>
              <a:t>, раствор хлорида натрия (раствор </a:t>
            </a:r>
            <a:r>
              <a:rPr lang="ru-RU" b="1" dirty="0" err="1" smtClean="0"/>
              <a:t>Рингера-Локка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    4. Сахара: раствор глюкозы 5%, раствор глюкозы 10%.</a:t>
            </a:r>
          </a:p>
          <a:p>
            <a:r>
              <a:rPr lang="ru-RU" b="1" dirty="0" smtClean="0"/>
              <a:t>    5. Препараты кальция, калия: раствор кальция хлорида 10%, раствор кальция </a:t>
            </a:r>
            <a:r>
              <a:rPr lang="ru-RU" b="1" dirty="0" err="1" smtClean="0"/>
              <a:t>глюконата</a:t>
            </a:r>
            <a:r>
              <a:rPr lang="ru-RU" b="1" dirty="0" smtClean="0"/>
              <a:t> 10%, раствор калия хлорида 1%, калия, магния </a:t>
            </a:r>
            <a:r>
              <a:rPr lang="ru-RU" b="1" dirty="0" err="1" smtClean="0"/>
              <a:t>аспарагинат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Интоксикация вследствие употребления </a:t>
            </a:r>
            <a:r>
              <a:rPr lang="ru-RU" b="1" dirty="0" err="1" smtClean="0">
                <a:solidFill>
                  <a:srgbClr val="FF0000"/>
                </a:solidFill>
              </a:rPr>
              <a:t>каннабиоидов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    6. Витамины: тиамин, пиридоксин, </a:t>
            </a:r>
            <a:r>
              <a:rPr lang="ru-RU" b="1" dirty="0" err="1" smtClean="0"/>
              <a:t>цианокобаламин</a:t>
            </a:r>
            <a:r>
              <a:rPr lang="ru-RU" b="1" dirty="0" smtClean="0"/>
              <a:t>, </a:t>
            </a:r>
            <a:r>
              <a:rPr lang="ru-RU" b="1" dirty="0" err="1" smtClean="0"/>
              <a:t>тиоктовая</a:t>
            </a:r>
            <a:r>
              <a:rPr lang="ru-RU" b="1" dirty="0" smtClean="0"/>
              <a:t> кислота, аскорбиновая кислота, никотиновая кислота.</a:t>
            </a:r>
          </a:p>
          <a:p>
            <a:r>
              <a:rPr lang="ru-RU" b="1" dirty="0" smtClean="0"/>
              <a:t>    7. </a:t>
            </a:r>
            <a:r>
              <a:rPr lang="ru-RU" b="1" dirty="0" err="1" smtClean="0"/>
              <a:t>Ноотропные</a:t>
            </a:r>
            <a:r>
              <a:rPr lang="ru-RU" b="1" dirty="0" smtClean="0"/>
              <a:t> препараты: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, </a:t>
            </a:r>
            <a:r>
              <a:rPr lang="ru-RU" b="1" dirty="0" err="1" smtClean="0"/>
              <a:t>пиритинол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8.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9. Аминокислоты: </a:t>
            </a:r>
            <a:r>
              <a:rPr lang="ru-RU" b="1" dirty="0" err="1" smtClean="0"/>
              <a:t>гамма-аминомасляная</a:t>
            </a:r>
            <a:r>
              <a:rPr lang="ru-RU" b="1" dirty="0" smtClean="0"/>
              <a:t> кислота.</a:t>
            </a:r>
          </a:p>
          <a:p>
            <a:r>
              <a:rPr lang="ru-RU" b="1" dirty="0" smtClean="0"/>
              <a:t>    10.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11. Спазмолитические и </a:t>
            </a:r>
            <a:r>
              <a:rPr lang="ru-RU" b="1" dirty="0" err="1" smtClean="0"/>
              <a:t>антиангинальные</a:t>
            </a:r>
            <a:r>
              <a:rPr lang="ru-RU" b="1" dirty="0" smtClean="0"/>
              <a:t> средства: папаверин, нитроглицерин.</a:t>
            </a:r>
          </a:p>
          <a:p>
            <a:r>
              <a:rPr lang="ru-RU" b="1" dirty="0" smtClean="0"/>
              <a:t>    Длительность лечения - от нескольких часов до 1 суток.</a:t>
            </a:r>
          </a:p>
          <a:p>
            <a:r>
              <a:rPr lang="ru-RU" b="1" dirty="0" smtClean="0"/>
              <a:t>    Требования к результатам лечения -</a:t>
            </a:r>
          </a:p>
          <a:p>
            <a:r>
              <a:rPr lang="ru-RU" b="1" dirty="0" smtClean="0"/>
              <a:t>   Полное купирование симптомов острой интоксикации.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Каннабиоидный</a:t>
            </a:r>
            <a:r>
              <a:rPr lang="ru-RU" b="1" dirty="0" smtClean="0">
                <a:solidFill>
                  <a:srgbClr val="FF0000"/>
                </a:solidFill>
              </a:rPr>
              <a:t> абстинентный синдром</a:t>
            </a:r>
            <a:r>
              <a:rPr lang="ru-RU" dirty="0" smtClean="0">
                <a:solidFill>
                  <a:srgbClr val="FF0000"/>
                </a:solidFill>
              </a:rPr>
              <a:t>- F12.24, F12.30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Условия лечения - амбулаторные.</a:t>
            </a:r>
          </a:p>
          <a:p>
            <a:r>
              <a:rPr lang="ru-RU" b="1" dirty="0" smtClean="0"/>
              <a:t>    Обследование     Наблюдение, контроль АД, общий анализ крови, общий анализ мочи, биохимический анализ крови (сахар, печеночные ферменты, остаточный азот, мочевина), анализ крови на ВИЧ.</a:t>
            </a:r>
          </a:p>
          <a:p>
            <a:r>
              <a:rPr lang="ru-RU" b="1" dirty="0" smtClean="0"/>
              <a:t>    Консультации терапевта, невропатолога.</a:t>
            </a:r>
          </a:p>
          <a:p>
            <a:r>
              <a:rPr lang="ru-RU" b="1" dirty="0" smtClean="0"/>
              <a:t>    Лечение</a:t>
            </a:r>
          </a:p>
          <a:p>
            <a:r>
              <a:rPr lang="ru-RU" b="1" dirty="0" smtClean="0"/>
              <a:t>    1. Транквилизаторы и снотворные: </a:t>
            </a:r>
            <a:r>
              <a:rPr lang="ru-RU" b="1" dirty="0" err="1" smtClean="0"/>
              <a:t>диазепам</a:t>
            </a:r>
            <a:r>
              <a:rPr lang="ru-RU" b="1" dirty="0" smtClean="0"/>
              <a:t>, </a:t>
            </a:r>
            <a:r>
              <a:rPr lang="ru-RU" b="1" dirty="0" err="1" smtClean="0"/>
              <a:t>нитразепам</a:t>
            </a:r>
            <a:r>
              <a:rPr lang="ru-RU" b="1" dirty="0" smtClean="0"/>
              <a:t>, </a:t>
            </a:r>
            <a:r>
              <a:rPr lang="ru-RU" b="1" dirty="0" err="1" smtClean="0"/>
              <a:t>оксазепам</a:t>
            </a:r>
            <a:r>
              <a:rPr lang="ru-RU" b="1" dirty="0" smtClean="0"/>
              <a:t>, </a:t>
            </a:r>
            <a:r>
              <a:rPr lang="ru-RU" b="1" dirty="0" err="1" smtClean="0"/>
              <a:t>феназепам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2. Средства, подавляющие влечение к наркотикам, корректоры поведения: </a:t>
            </a:r>
            <a:r>
              <a:rPr lang="ru-RU" b="1" dirty="0" err="1" smtClean="0"/>
              <a:t>хлорпромазин</a:t>
            </a:r>
            <a:r>
              <a:rPr lang="ru-RU" b="1" dirty="0" smtClean="0"/>
              <a:t>, </a:t>
            </a:r>
            <a:r>
              <a:rPr lang="ru-RU" b="1" dirty="0" err="1" smtClean="0"/>
              <a:t>левомепромазин</a:t>
            </a:r>
            <a:r>
              <a:rPr lang="ru-RU" b="1" dirty="0" smtClean="0"/>
              <a:t>, </a:t>
            </a:r>
            <a:r>
              <a:rPr lang="ru-RU" b="1" dirty="0" err="1" smtClean="0"/>
              <a:t>клозапин</a:t>
            </a:r>
            <a:r>
              <a:rPr lang="ru-RU" b="1" dirty="0" smtClean="0"/>
              <a:t>, </a:t>
            </a:r>
            <a:r>
              <a:rPr lang="ru-RU" b="1" dirty="0" err="1" smtClean="0"/>
              <a:t>тиоридазин</a:t>
            </a:r>
            <a:r>
              <a:rPr lang="ru-RU" b="1" dirty="0" smtClean="0"/>
              <a:t>, </a:t>
            </a:r>
            <a:r>
              <a:rPr lang="ru-RU" b="1" dirty="0" err="1" smtClean="0"/>
              <a:t>перициазин</a:t>
            </a:r>
            <a:r>
              <a:rPr lang="ru-RU" b="1" dirty="0" smtClean="0"/>
              <a:t>, </a:t>
            </a:r>
            <a:r>
              <a:rPr lang="ru-RU" b="1" dirty="0" err="1" smtClean="0"/>
              <a:t>хлорпротиксен</a:t>
            </a:r>
            <a:r>
              <a:rPr lang="ru-RU" b="1" dirty="0" smtClean="0"/>
              <a:t>, </a:t>
            </a:r>
            <a:r>
              <a:rPr lang="ru-RU" b="1" dirty="0" err="1" smtClean="0"/>
              <a:t>перфеназин</a:t>
            </a:r>
            <a:r>
              <a:rPr lang="ru-RU" b="1" dirty="0" smtClean="0"/>
              <a:t>, </a:t>
            </a:r>
            <a:r>
              <a:rPr lang="ru-RU" b="1" dirty="0" err="1" smtClean="0"/>
              <a:t>сульпирид</a:t>
            </a:r>
            <a:r>
              <a:rPr lang="ru-RU" b="1" dirty="0" smtClean="0"/>
              <a:t>. </a:t>
            </a:r>
            <a:r>
              <a:rPr lang="ru-RU" b="1" dirty="0" err="1" smtClean="0"/>
              <a:t>Антиконвульсанты</a:t>
            </a:r>
            <a:r>
              <a:rPr lang="ru-RU" b="1" dirty="0" smtClean="0"/>
              <a:t>: </a:t>
            </a:r>
            <a:r>
              <a:rPr lang="ru-RU" b="1" dirty="0" err="1" smtClean="0"/>
              <a:t>карбамазепин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4. Витамины: тиамин, пиридоксин, </a:t>
            </a:r>
            <a:r>
              <a:rPr lang="ru-RU" b="1" dirty="0" err="1" smtClean="0"/>
              <a:t>цианокобаламин</a:t>
            </a:r>
            <a:r>
              <a:rPr lang="ru-RU" b="1" dirty="0" smtClean="0"/>
              <a:t>, </a:t>
            </a:r>
            <a:r>
              <a:rPr lang="ru-RU" b="1" dirty="0" err="1" smtClean="0"/>
              <a:t>тиоктовая</a:t>
            </a:r>
            <a:r>
              <a:rPr lang="ru-RU" b="1" dirty="0" smtClean="0"/>
              <a:t> кислота, аскорбиновая кислота, никотиновая кислота.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9397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Каннабиоидный</a:t>
            </a:r>
            <a:r>
              <a:rPr lang="ru-RU" b="1" dirty="0" smtClean="0">
                <a:solidFill>
                  <a:srgbClr val="FF0000"/>
                </a:solidFill>
              </a:rPr>
              <a:t> абстинентный синдром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    5. Аминокислоты: </a:t>
            </a:r>
            <a:r>
              <a:rPr lang="ru-RU" b="1" dirty="0" err="1" smtClean="0"/>
              <a:t>гамма-аминомасляная</a:t>
            </a:r>
            <a:r>
              <a:rPr lang="ru-RU" b="1" dirty="0" smtClean="0"/>
              <a:t> кислота.</a:t>
            </a:r>
          </a:p>
          <a:p>
            <a:r>
              <a:rPr lang="ru-RU" b="1" dirty="0" smtClean="0"/>
              <a:t>    6. Симптоматическое лечение: антиаритмические средства, аналептики, анальгезирующие средства.</a:t>
            </a:r>
          </a:p>
          <a:p>
            <a:r>
              <a:rPr lang="ru-RU" b="1" dirty="0" smtClean="0"/>
              <a:t>    Выбор препаратов зависит от состояния больного.</a:t>
            </a:r>
          </a:p>
          <a:p>
            <a:r>
              <a:rPr lang="ru-RU" b="1" dirty="0" smtClean="0"/>
              <a:t>    Длительность лечения - 5-7 дней.</a:t>
            </a:r>
          </a:p>
          <a:p>
            <a:r>
              <a:rPr lang="ru-RU" b="1" dirty="0" smtClean="0"/>
              <a:t>    Требования к результатам лечения -</a:t>
            </a:r>
          </a:p>
          <a:p>
            <a:pPr>
              <a:buNone/>
            </a:pPr>
            <a:r>
              <a:rPr lang="ru-RU" b="1" dirty="0" smtClean="0"/>
              <a:t>       Полное купирование острых абстинентных расстройств, в том числе </a:t>
            </a:r>
            <a:r>
              <a:rPr lang="ru-RU" b="1" dirty="0" err="1" smtClean="0"/>
              <a:t>инсомнических</a:t>
            </a:r>
            <a:r>
              <a:rPr lang="ru-RU" b="1" dirty="0" smtClean="0"/>
              <a:t> и аффективных. Выработка установки на воздержание от наркотиков. При отсутствии эффекта или недостаточном эффекте рекомендуется стационарное лечение.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jsikw0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85750"/>
            <a:ext cx="714375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Каннабиоиды</a:t>
            </a:r>
            <a:r>
              <a:rPr lang="ru-RU" sz="4000" b="1" dirty="0" smtClean="0">
                <a:solidFill>
                  <a:srgbClr val="FF0000"/>
                </a:solidFill>
              </a:rPr>
              <a:t>. Фаза ремиссии.</a:t>
            </a:r>
            <a:r>
              <a:rPr lang="ru-RU" sz="4000" dirty="0" smtClean="0">
                <a:solidFill>
                  <a:srgbClr val="FF0000"/>
                </a:solidFill>
              </a:rPr>
              <a:t> - F12.20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Условия лечения - амбулаторные.</a:t>
            </a:r>
          </a:p>
          <a:p>
            <a:r>
              <a:rPr lang="ru-RU" b="1" dirty="0" smtClean="0"/>
              <a:t>    Обследование -    Наблюдение.</a:t>
            </a:r>
          </a:p>
          <a:p>
            <a:r>
              <a:rPr lang="ru-RU" b="1" dirty="0" smtClean="0"/>
              <a:t>    Лечение</a:t>
            </a:r>
          </a:p>
          <a:p>
            <a:r>
              <a:rPr lang="ru-RU" b="1" dirty="0" smtClean="0"/>
              <a:t>    1. Психотерапия.</a:t>
            </a:r>
          </a:p>
          <a:p>
            <a:r>
              <a:rPr lang="ru-RU" b="1" dirty="0" smtClean="0"/>
              <a:t>    2. Средства, подавляющие влечение к наркотикам, корректоры поведения: </a:t>
            </a:r>
            <a:r>
              <a:rPr lang="ru-RU" b="1" dirty="0" err="1" smtClean="0"/>
              <a:t>перициазин</a:t>
            </a:r>
            <a:r>
              <a:rPr lang="ru-RU" b="1" dirty="0" smtClean="0"/>
              <a:t>, </a:t>
            </a:r>
            <a:r>
              <a:rPr lang="ru-RU" b="1" dirty="0" err="1" smtClean="0"/>
              <a:t>тиоридазин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Длительность лечения - 15-30 дней.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Установление стойкой ремиссии. Коррекция поведения. При недостаточном результате лечение может быть продолжено.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Интоксикация седативными и снотворными веществами. Степень тяжести - тяжелая </a:t>
            </a:r>
            <a:r>
              <a:rPr lang="ru-RU" sz="2800" dirty="0" smtClean="0">
                <a:solidFill>
                  <a:srgbClr val="FF0000"/>
                </a:solidFill>
              </a:rPr>
              <a:t>F13.0.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Симптомы: состояние напоминает алкогольное опьянение, но выражена грубая неврологическая симптоматика, не соответствующая тяжести алкогольного опьянения: дизартрия, атаксия, нарушение согласованности движений, крупный латеральный нистагм. Резко расширены зрачки с вялой реакцией на свет, </a:t>
            </a:r>
            <a:r>
              <a:rPr lang="ru-RU" b="1" dirty="0" err="1" smtClean="0"/>
              <a:t>гиперсаливация</a:t>
            </a:r>
            <a:r>
              <a:rPr lang="ru-RU" b="1" dirty="0" smtClean="0"/>
              <a:t>, </a:t>
            </a:r>
            <a:r>
              <a:rPr lang="ru-RU" b="1" dirty="0" err="1" smtClean="0"/>
              <a:t>гипергидроз</a:t>
            </a:r>
            <a:r>
              <a:rPr lang="ru-RU" b="1" dirty="0" smtClean="0"/>
              <a:t>, склонность к гневливости и агрессии. После периода возбуждения наступает глубокий, тяжелый сон. В более тяжелых случаях наблюдается тошнота, рвота, </a:t>
            </a:r>
            <a:r>
              <a:rPr lang="ru-RU" b="1" dirty="0" err="1" smtClean="0"/>
              <a:t>профузный</a:t>
            </a:r>
            <a:r>
              <a:rPr lang="ru-RU" b="1" dirty="0" smtClean="0"/>
              <a:t> пот, икота, слюнотечение, нарушение сознания, которое может перейти в кому.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Интоксикация седативными и снотворными веществами. Степень тяжести - тяжелая </a:t>
            </a:r>
            <a:r>
              <a:rPr lang="ru-RU" sz="2800" dirty="0" smtClean="0">
                <a:solidFill>
                  <a:srgbClr val="FF0000"/>
                </a:solidFill>
              </a:rPr>
              <a:t>F13.0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29684" cy="50720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  Условия лечения - стационарные.</a:t>
            </a:r>
          </a:p>
          <a:p>
            <a:r>
              <a:rPr lang="ru-RU" b="1" dirty="0" smtClean="0"/>
              <a:t>    Обследование</a:t>
            </a:r>
          </a:p>
          <a:p>
            <a:r>
              <a:rPr lang="ru-RU" b="1" dirty="0" smtClean="0"/>
              <a:t>    Наблюдение, контроль соотношения введенной жидкости и диуреза, контроль АД, общий анализ крови, общий анализ мочи, биохимический анализ крови (сахар, билирубин, белок, белковые фракции, печеночные ферменты, остаточный азот, мочевина), ЭКГ.</a:t>
            </a:r>
          </a:p>
          <a:p>
            <a:r>
              <a:rPr lang="ru-RU" b="1" dirty="0" smtClean="0"/>
              <a:t>    Консультации терапевта, невропатолога. Повторные анализы и консультации по показаниям.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</a:t>
            </a:r>
            <a:r>
              <a:rPr lang="ru-RU" b="1" dirty="0" err="1" smtClean="0">
                <a:solidFill>
                  <a:srgbClr val="FF0000"/>
                </a:solidFill>
              </a:rPr>
              <a:t>интокс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седат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снотв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    </a:t>
            </a:r>
            <a:r>
              <a:rPr lang="ru-RU" b="1" dirty="0" smtClean="0"/>
              <a:t>1. Промывание желудка.</a:t>
            </a:r>
          </a:p>
          <a:p>
            <a:r>
              <a:rPr lang="ru-RU" b="1" dirty="0" smtClean="0"/>
              <a:t>    2. Аналептики: </a:t>
            </a:r>
            <a:r>
              <a:rPr lang="ru-RU" b="1" dirty="0" err="1" smtClean="0"/>
              <a:t>никетамид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Стимуляторы: кофеин.</a:t>
            </a:r>
          </a:p>
          <a:p>
            <a:r>
              <a:rPr lang="ru-RU" b="1" dirty="0" smtClean="0"/>
              <a:t>    4. Плазмозамещающие </a:t>
            </a:r>
            <a:r>
              <a:rPr lang="ru-RU" b="1" dirty="0" err="1" smtClean="0"/>
              <a:t>дезинтоксикационные</a:t>
            </a:r>
            <a:r>
              <a:rPr lang="ru-RU" b="1" dirty="0" smtClean="0"/>
              <a:t> растворы: </a:t>
            </a:r>
            <a:r>
              <a:rPr lang="ru-RU" b="1" dirty="0" err="1" smtClean="0"/>
              <a:t>поливидон</a:t>
            </a:r>
            <a:r>
              <a:rPr lang="ru-RU" b="1" dirty="0" smtClean="0"/>
              <a:t>, декстран 70, декстран 40, </a:t>
            </a:r>
            <a:r>
              <a:rPr lang="ru-RU" b="1" dirty="0" err="1" smtClean="0"/>
              <a:t>хлосоль</a:t>
            </a:r>
            <a:r>
              <a:rPr lang="ru-RU" b="1" dirty="0" smtClean="0"/>
              <a:t>, </a:t>
            </a:r>
            <a:r>
              <a:rPr lang="ru-RU" b="1" dirty="0" err="1" smtClean="0"/>
              <a:t>трисоль</a:t>
            </a:r>
            <a:r>
              <a:rPr lang="ru-RU" b="1" dirty="0" smtClean="0"/>
              <a:t>, раствор хлорида натрия (раствор </a:t>
            </a:r>
            <a:r>
              <a:rPr lang="ru-RU" b="1" dirty="0" err="1" smtClean="0"/>
              <a:t>Рингера-Локка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    5. Сахара: раствор глюкозы 5%, раствор глюкозы 10%.</a:t>
            </a:r>
          </a:p>
          <a:p>
            <a:r>
              <a:rPr lang="ru-RU" b="1" dirty="0" smtClean="0"/>
              <a:t>    6. Препараты кальция, калия: раствор кальция хлорида 10%, раствор калия хлорида 1%, калия, магния </a:t>
            </a:r>
            <a:r>
              <a:rPr lang="ru-RU" b="1" dirty="0" err="1" smtClean="0"/>
              <a:t>аспарагинат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</a:t>
            </a:r>
            <a:r>
              <a:rPr lang="ru-RU" b="1" dirty="0" err="1" smtClean="0">
                <a:solidFill>
                  <a:srgbClr val="FF0000"/>
                </a:solidFill>
              </a:rPr>
              <a:t>интокс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седат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снотв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2864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  7. Витамины: тиамин, пиридоксин, </a:t>
            </a:r>
            <a:r>
              <a:rPr lang="ru-RU" b="1" dirty="0" err="1" smtClean="0"/>
              <a:t>цианокобаламин</a:t>
            </a:r>
            <a:r>
              <a:rPr lang="ru-RU" b="1" dirty="0" smtClean="0"/>
              <a:t>, аскорбиновая кислота, никотиновая кислота, </a:t>
            </a:r>
            <a:r>
              <a:rPr lang="ru-RU" b="1" dirty="0" err="1" smtClean="0"/>
              <a:t>тиоктовая</a:t>
            </a:r>
            <a:r>
              <a:rPr lang="ru-RU" b="1" dirty="0" smtClean="0"/>
              <a:t> кислота.</a:t>
            </a:r>
          </a:p>
          <a:p>
            <a:r>
              <a:rPr lang="ru-RU" b="1" dirty="0" smtClean="0"/>
              <a:t>    8. </a:t>
            </a:r>
            <a:r>
              <a:rPr lang="ru-RU" b="1" dirty="0" err="1" smtClean="0"/>
              <a:t>Ноотропные</a:t>
            </a:r>
            <a:r>
              <a:rPr lang="ru-RU" b="1" dirty="0" smtClean="0"/>
              <a:t> препараты: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9.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10.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Длительность лечения - 3-5 дней.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Полное купирование симптомов острой интоксикации. Нормализация функциональных показателей.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319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Состояние отмены седативных и снотворных с делирием и судорожными припадками </a:t>
            </a:r>
            <a:r>
              <a:rPr lang="ru-RU" sz="2800" dirty="0" smtClean="0">
                <a:solidFill>
                  <a:srgbClr val="FF0000"/>
                </a:solidFill>
              </a:rPr>
              <a:t>F13.24, F13.41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   Условия лечения - стационарные.</a:t>
            </a:r>
          </a:p>
          <a:p>
            <a:r>
              <a:rPr lang="ru-RU" b="1" dirty="0" smtClean="0"/>
              <a:t>    Обследование:</a:t>
            </a:r>
          </a:p>
          <a:p>
            <a:r>
              <a:rPr lang="ru-RU" b="1" dirty="0" smtClean="0"/>
              <a:t>    Наблюдение, контроль соотношения введенной жидкости и диуреза, контроль АД, общий анализ крови, общий анализ мочи, биохимический анализ крови (сахар, билирубин, белок, белковые фракции, печеночные ферменты, остаточный азот, мочевина), ЭКГ.</a:t>
            </a:r>
          </a:p>
          <a:p>
            <a:r>
              <a:rPr lang="ru-RU" b="1" dirty="0" smtClean="0"/>
              <a:t>    Консультации терапевта, невропатолога. Повторные анализы и консультации по показаниям, но не менее двух раз за период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сост. отмены сед. и </a:t>
            </a:r>
            <a:r>
              <a:rPr lang="ru-RU" b="1" dirty="0" err="1" smtClean="0">
                <a:solidFill>
                  <a:srgbClr val="FF0000"/>
                </a:solidFill>
              </a:rPr>
              <a:t>снотв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 </a:t>
            </a:r>
            <a:r>
              <a:rPr lang="ru-RU" b="1" dirty="0" smtClean="0"/>
              <a:t>Заместительная и </a:t>
            </a:r>
            <a:r>
              <a:rPr lang="ru-RU" b="1" dirty="0" err="1" smtClean="0"/>
              <a:t>антиконвульсивная</a:t>
            </a:r>
            <a:r>
              <a:rPr lang="ru-RU" b="1" dirty="0" smtClean="0"/>
              <a:t> терапия: </a:t>
            </a:r>
            <a:r>
              <a:rPr lang="ru-RU" b="1" dirty="0" err="1" smtClean="0"/>
              <a:t>фенобарбитал</a:t>
            </a:r>
            <a:r>
              <a:rPr lang="ru-RU" b="1" dirty="0" smtClean="0"/>
              <a:t>, </a:t>
            </a:r>
            <a:r>
              <a:rPr lang="ru-RU" b="1" dirty="0" err="1" smtClean="0"/>
              <a:t>карбамазепин</a:t>
            </a:r>
            <a:r>
              <a:rPr lang="ru-RU" b="1" dirty="0" smtClean="0"/>
              <a:t>, </a:t>
            </a:r>
            <a:r>
              <a:rPr lang="ru-RU" b="1" dirty="0" err="1" smtClean="0"/>
              <a:t>клоназепам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Аналептики: </a:t>
            </a:r>
            <a:r>
              <a:rPr lang="ru-RU" b="1" dirty="0" err="1" smtClean="0"/>
              <a:t>никетамид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Плазмозамещающие </a:t>
            </a:r>
            <a:r>
              <a:rPr lang="ru-RU" b="1" dirty="0" err="1" smtClean="0"/>
              <a:t>дезинтоксикационные</a:t>
            </a:r>
            <a:r>
              <a:rPr lang="ru-RU" b="1" dirty="0" smtClean="0"/>
              <a:t> растворы: </a:t>
            </a:r>
            <a:r>
              <a:rPr lang="ru-RU" b="1" dirty="0" err="1" smtClean="0"/>
              <a:t>поливидон</a:t>
            </a:r>
            <a:r>
              <a:rPr lang="ru-RU" b="1" dirty="0" smtClean="0"/>
              <a:t>, декстран 70, декстран 40, </a:t>
            </a:r>
            <a:r>
              <a:rPr lang="ru-RU" b="1" dirty="0" err="1" smtClean="0"/>
              <a:t>хлосоль</a:t>
            </a:r>
            <a:r>
              <a:rPr lang="ru-RU" b="1" dirty="0" smtClean="0"/>
              <a:t>, </a:t>
            </a:r>
            <a:r>
              <a:rPr lang="ru-RU" b="1" dirty="0" err="1" smtClean="0"/>
              <a:t>трисоль</a:t>
            </a:r>
            <a:r>
              <a:rPr lang="ru-RU" b="1" dirty="0" smtClean="0"/>
              <a:t>, раствор хлорида натрия (раствор </a:t>
            </a:r>
            <a:r>
              <a:rPr lang="ru-RU" b="1" dirty="0" err="1" smtClean="0"/>
              <a:t>Рингера-Локка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    1. Сахара: раствор глюкозы 5%, раствор глюкозы 10%.</a:t>
            </a:r>
          </a:p>
          <a:p>
            <a:r>
              <a:rPr lang="ru-RU" b="1" dirty="0" smtClean="0"/>
              <a:t>    2. Препараты кальция, калия: раствор кальция хлорида 10%, раствор кальция </a:t>
            </a:r>
            <a:r>
              <a:rPr lang="ru-RU" b="1" dirty="0" err="1" smtClean="0"/>
              <a:t>глюконата</a:t>
            </a:r>
            <a:r>
              <a:rPr lang="ru-RU" b="1" dirty="0" smtClean="0"/>
              <a:t> 10%, раствор калия хлорида 1%, калия, магния </a:t>
            </a:r>
            <a:r>
              <a:rPr lang="ru-RU" b="1" dirty="0" err="1" smtClean="0"/>
              <a:t>аспарагинат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Витамины: тиамин, пиридоксин, </a:t>
            </a:r>
            <a:r>
              <a:rPr lang="ru-RU" b="1" dirty="0" err="1" smtClean="0"/>
              <a:t>цианокобаламин</a:t>
            </a:r>
            <a:r>
              <a:rPr lang="ru-RU" b="1" dirty="0" smtClean="0"/>
              <a:t>, аскорбиновая кислота, никотиновая кислота, </a:t>
            </a:r>
            <a:r>
              <a:rPr lang="ru-RU" b="1" dirty="0" err="1" smtClean="0"/>
              <a:t>тиоктовая</a:t>
            </a:r>
            <a:r>
              <a:rPr lang="ru-RU" b="1" dirty="0" smtClean="0"/>
              <a:t> кислота.</a:t>
            </a:r>
          </a:p>
          <a:p>
            <a:pPr>
              <a:buNone/>
            </a:pPr>
            <a:r>
              <a:rPr lang="ru-RU" b="1" dirty="0" smtClean="0"/>
              <a:t>   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сост. отмены сед. и </a:t>
            </a:r>
            <a:r>
              <a:rPr lang="ru-RU" b="1" dirty="0" err="1" smtClean="0">
                <a:solidFill>
                  <a:srgbClr val="FF0000"/>
                </a:solidFill>
              </a:rPr>
              <a:t>снотв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Ноотропные</a:t>
            </a:r>
            <a:r>
              <a:rPr lang="ru-RU" b="1" dirty="0" smtClean="0"/>
              <a:t> препараты: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5.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6.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Длительность лечения - 10-14 дней.</a:t>
            </a:r>
          </a:p>
          <a:p>
            <a:r>
              <a:rPr lang="ru-RU" b="1" dirty="0" smtClean="0"/>
              <a:t>    Требования к результатам лечения: Купирование делирия. Купирование абстинентных расстройств. </a:t>
            </a:r>
          </a:p>
          <a:p>
            <a:r>
              <a:rPr lang="ru-RU" b="1" dirty="0" smtClean="0"/>
              <a:t>При недостаточной эффективности - продление сроков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Интоксикация кокаином. Степень выраженности - тяжелая</a:t>
            </a:r>
            <a:r>
              <a:rPr lang="ru-RU" dirty="0" smtClean="0">
                <a:solidFill>
                  <a:srgbClr val="FF0000"/>
                </a:solidFill>
              </a:rPr>
              <a:t>- F14.0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   </a:t>
            </a:r>
            <a:r>
              <a:rPr lang="ru-RU" b="1" dirty="0" smtClean="0"/>
              <a:t> Симптомы: психомоторное возбуждение, напоминающее </a:t>
            </a:r>
            <a:r>
              <a:rPr lang="ru-RU" b="1" dirty="0" err="1" smtClean="0"/>
              <a:t>маниакальноподобное</a:t>
            </a:r>
            <a:r>
              <a:rPr lang="ru-RU" b="1" dirty="0" smtClean="0"/>
              <a:t> состояние, иногда (при употреблении высоких доз) сочетающееся с паническими реакциями.</a:t>
            </a:r>
          </a:p>
          <a:p>
            <a:r>
              <a:rPr lang="ru-RU" b="1" dirty="0" smtClean="0"/>
              <a:t>    Условия лечения - стационарные.</a:t>
            </a:r>
          </a:p>
          <a:p>
            <a:r>
              <a:rPr lang="ru-RU" b="1" dirty="0" smtClean="0"/>
              <a:t>    Обследование</a:t>
            </a:r>
          </a:p>
          <a:p>
            <a:r>
              <a:rPr lang="ru-RU" b="1" dirty="0" smtClean="0"/>
              <a:t>    Наблюдение, контроль соотношения введенной жидкости и диуреза, общий анализ крови, общий анализ мочи, анализ крови на сахар.</a:t>
            </a:r>
          </a:p>
          <a:p>
            <a:r>
              <a:rPr lang="ru-RU" b="1" dirty="0" smtClean="0"/>
              <a:t>    Консультации терапевта, невропатолога.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Лечение интоксикации кокаином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858280" cy="58578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  </a:t>
            </a:r>
            <a:r>
              <a:rPr lang="ru-RU" sz="3600" b="1" dirty="0" smtClean="0"/>
              <a:t>  1. Плазмозамещающие и </a:t>
            </a:r>
            <a:r>
              <a:rPr lang="ru-RU" sz="3600" b="1" dirty="0" err="1" smtClean="0"/>
              <a:t>дезинтоксикационные</a:t>
            </a:r>
            <a:r>
              <a:rPr lang="ru-RU" sz="3600" b="1" dirty="0" smtClean="0"/>
              <a:t> растворы: </a:t>
            </a:r>
            <a:r>
              <a:rPr lang="ru-RU" sz="3600" b="1" dirty="0" err="1" smtClean="0"/>
              <a:t>поливидон</a:t>
            </a:r>
            <a:r>
              <a:rPr lang="ru-RU" sz="3600" b="1" dirty="0" smtClean="0"/>
              <a:t>, декстран 70, декстран 40, </a:t>
            </a:r>
            <a:r>
              <a:rPr lang="ru-RU" sz="3600" b="1" dirty="0" err="1" smtClean="0"/>
              <a:t>хлосоль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трисоль</a:t>
            </a:r>
            <a:r>
              <a:rPr lang="ru-RU" sz="3600" b="1" dirty="0" smtClean="0"/>
              <a:t>, раствор хлорида натрия (раствор </a:t>
            </a:r>
            <a:r>
              <a:rPr lang="ru-RU" sz="3600" b="1" dirty="0" err="1" smtClean="0"/>
              <a:t>Рингера-Локка</a:t>
            </a:r>
            <a:r>
              <a:rPr lang="ru-RU" sz="3600" b="1" dirty="0" smtClean="0"/>
              <a:t>).</a:t>
            </a:r>
          </a:p>
          <a:p>
            <a:r>
              <a:rPr lang="ru-RU" sz="3600" b="1" dirty="0" smtClean="0"/>
              <a:t>    2. Сахара: раствор глюкозы 5%, раствор глюкозы 10%.</a:t>
            </a:r>
          </a:p>
          <a:p>
            <a:r>
              <a:rPr lang="ru-RU" sz="3600" b="1" dirty="0" smtClean="0"/>
              <a:t>    3. Препараты кальция, калия: раствор кальция хлорида 10%, раствор кальция </a:t>
            </a:r>
            <a:r>
              <a:rPr lang="ru-RU" sz="3600" b="1" dirty="0" err="1" smtClean="0"/>
              <a:t>глюконата</a:t>
            </a:r>
            <a:r>
              <a:rPr lang="ru-RU" sz="3600" b="1" dirty="0" smtClean="0"/>
              <a:t> 10%, раствор калия хлорида 1%, калия, магния </a:t>
            </a:r>
            <a:r>
              <a:rPr lang="ru-RU" sz="3600" b="1" dirty="0" err="1" smtClean="0"/>
              <a:t>аспарагинат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    4. Витамины: тиамин, пиридоксин, </a:t>
            </a:r>
            <a:r>
              <a:rPr lang="ru-RU" sz="3600" b="1" dirty="0" err="1" smtClean="0"/>
              <a:t>цианокобаламин</a:t>
            </a:r>
            <a:r>
              <a:rPr lang="ru-RU" sz="3600" b="1" dirty="0" smtClean="0"/>
              <a:t>, аскорбиновая кислота, никотиновая кислота, </a:t>
            </a:r>
            <a:r>
              <a:rPr lang="ru-RU" sz="3600" b="1" dirty="0" err="1" smtClean="0"/>
              <a:t>тиоктовая</a:t>
            </a:r>
            <a:r>
              <a:rPr lang="ru-RU" sz="3600" b="1" dirty="0" smtClean="0"/>
              <a:t> кислота.</a:t>
            </a:r>
          </a:p>
          <a:p>
            <a:r>
              <a:rPr lang="ru-RU" sz="3600" b="1" dirty="0" smtClean="0"/>
              <a:t>    5. Препараты, влияющие на процессы тканевого обмена: </a:t>
            </a:r>
            <a:r>
              <a:rPr lang="ru-RU" sz="3600" b="1" dirty="0" err="1" smtClean="0"/>
              <a:t>эссенциале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r>
              <a:rPr lang="ru-RU" sz="3600" b="1" dirty="0" smtClean="0"/>
              <a:t>   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Дебилизация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9" name="Содержимое 3" descr="http://s5.favim.com/flow/54/Favim.com-5216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76250"/>
            <a:ext cx="2730500" cy="3238500"/>
          </a:xfrm>
        </p:spPr>
      </p:pic>
      <p:pic>
        <p:nvPicPr>
          <p:cNvPr id="19460" name="Picture 2" descr="http://u.yablyk.com/2015/03/child_iPad_2.jpeg"/>
          <p:cNvPicPr>
            <a:picLocks noChangeAspect="1" noChangeArrowheads="1"/>
          </p:cNvPicPr>
          <p:nvPr/>
        </p:nvPicPr>
        <p:blipFill>
          <a:blip r:embed="rId3"/>
          <a:srcRect l="4958" r="26270"/>
          <a:stretch>
            <a:fillRect/>
          </a:stretch>
        </p:blipFill>
        <p:spPr bwMode="auto">
          <a:xfrm>
            <a:off x="2627313" y="1052513"/>
            <a:ext cx="33480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hiblogger.net/img/userfiles/2011/11/15/141397/img_9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363"/>
            <a:ext cx="3648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kusivaka.ru/alcoholizm/wp-content/uploads/2015/11/28899874-psihologiya-alkogolizma-refer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3463"/>
            <a:ext cx="438943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boombob.ru/img/picture/Jul/07/59da026598076f8bcdc5bd91441849a2/mini_1.jpg"/>
          <p:cNvPicPr>
            <a:picLocks noChangeAspect="1" noChangeArrowheads="1"/>
          </p:cNvPicPr>
          <p:nvPr/>
        </p:nvPicPr>
        <p:blipFill>
          <a:blip r:embed="rId6"/>
          <a:srcRect r="12286"/>
          <a:stretch>
            <a:fillRect/>
          </a:stretch>
        </p:blipFill>
        <p:spPr bwMode="auto">
          <a:xfrm>
            <a:off x="6084888" y="476250"/>
            <a:ext cx="28225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интоксикации кокаином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2864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6. </a:t>
            </a:r>
            <a:r>
              <a:rPr lang="ru-RU" b="1" dirty="0" err="1" smtClean="0"/>
              <a:t>Атиаритмические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пропранолол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7.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, </a:t>
            </a:r>
            <a:r>
              <a:rPr lang="ru-RU" b="1" dirty="0" err="1" smtClean="0"/>
              <a:t>дигоксин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8. Транквилизаторы и снотворные: </a:t>
            </a:r>
            <a:r>
              <a:rPr lang="ru-RU" b="1" dirty="0" err="1" smtClean="0"/>
              <a:t>оксазепам</a:t>
            </a:r>
            <a:r>
              <a:rPr lang="ru-RU" b="1" dirty="0" smtClean="0"/>
              <a:t>, </a:t>
            </a:r>
            <a:r>
              <a:rPr lang="ru-RU" b="1" dirty="0" err="1" smtClean="0"/>
              <a:t>нитразепам</a:t>
            </a:r>
            <a:r>
              <a:rPr lang="ru-RU" b="1" dirty="0" smtClean="0"/>
              <a:t>, </a:t>
            </a:r>
            <a:r>
              <a:rPr lang="ru-RU" b="1" dirty="0" err="1" smtClean="0"/>
              <a:t>феназепам</a:t>
            </a:r>
            <a:r>
              <a:rPr lang="ru-RU" b="1" dirty="0" smtClean="0"/>
              <a:t>, </a:t>
            </a:r>
            <a:r>
              <a:rPr lang="ru-RU" b="1" dirty="0" err="1" smtClean="0"/>
              <a:t>тиопентал</a:t>
            </a:r>
            <a:r>
              <a:rPr lang="ru-RU" b="1" dirty="0" smtClean="0"/>
              <a:t> натрия.</a:t>
            </a:r>
          </a:p>
          <a:p>
            <a:r>
              <a:rPr lang="ru-RU" b="1" dirty="0" smtClean="0"/>
              <a:t>    9. </a:t>
            </a:r>
            <a:r>
              <a:rPr lang="ru-RU" b="1" dirty="0" err="1" smtClean="0"/>
              <a:t>Антиконвульсивная</a:t>
            </a:r>
            <a:r>
              <a:rPr lang="ru-RU" b="1" dirty="0" smtClean="0"/>
              <a:t> терапия: </a:t>
            </a:r>
            <a:r>
              <a:rPr lang="ru-RU" b="1" dirty="0" err="1" smtClean="0"/>
              <a:t>карбамазепин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10. </a:t>
            </a:r>
            <a:r>
              <a:rPr lang="ru-RU" b="1" dirty="0" err="1" smtClean="0"/>
              <a:t>Дегидратационные</a:t>
            </a:r>
            <a:r>
              <a:rPr lang="ru-RU" b="1" dirty="0" smtClean="0"/>
              <a:t> средства: раствор глюкозы 40%, магнезия сернокислая 25%, </a:t>
            </a:r>
            <a:r>
              <a:rPr lang="ru-RU" b="1" dirty="0" err="1" smtClean="0"/>
              <a:t>фуросемид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Длительность лечения - 2-3 суток.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Полное купирование симптомов острой интоксикации. Восстановление функциональных показателей.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Кокаиновый абстинентный синдром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F14.24, F14.3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5143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  </a:t>
            </a:r>
            <a:r>
              <a:rPr lang="ru-RU" b="1" dirty="0" smtClean="0"/>
              <a:t> Симптомы: дисфория или апатия, безразличие с психомоторной заторможенностью; повышенный аппетит; бессонница или сонливость. Выраженное влечение к кокаину.</a:t>
            </a:r>
          </a:p>
          <a:p>
            <a:r>
              <a:rPr lang="ru-RU" b="1" dirty="0" smtClean="0"/>
              <a:t>    Условия лечения - стационарные.</a:t>
            </a:r>
          </a:p>
          <a:p>
            <a:r>
              <a:rPr lang="ru-RU" b="1" dirty="0" smtClean="0"/>
              <a:t>    Обследование     Наблюдение, контроль АД, общий анализ крови, общий анализ мочи, биохимический анализ крови (сахар, холестерин, билирубин, печеночные ферменты), ЭКГ.</a:t>
            </a:r>
          </a:p>
          <a:p>
            <a:r>
              <a:rPr lang="ru-RU" b="1" dirty="0" smtClean="0"/>
              <a:t>    Консультации терапевта, невропатолога, ЛОР.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кокаиновой абстиненции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      1. </a:t>
            </a:r>
            <a:r>
              <a:rPr lang="ru-RU" b="1" dirty="0" err="1" smtClean="0"/>
              <a:t>Бромкриптин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2. Транквилизаторы и снотворные: </a:t>
            </a:r>
            <a:r>
              <a:rPr lang="ru-RU" b="1" dirty="0" err="1" smtClean="0"/>
              <a:t>диазепам</a:t>
            </a:r>
            <a:r>
              <a:rPr lang="ru-RU" b="1" dirty="0" smtClean="0"/>
              <a:t>, </a:t>
            </a:r>
            <a:r>
              <a:rPr lang="ru-RU" b="1" dirty="0" err="1" smtClean="0"/>
              <a:t>нитразепам</a:t>
            </a:r>
            <a:r>
              <a:rPr lang="ru-RU" b="1" dirty="0" smtClean="0"/>
              <a:t>, </a:t>
            </a:r>
            <a:r>
              <a:rPr lang="ru-RU" b="1" dirty="0" err="1" smtClean="0"/>
              <a:t>оксазепам</a:t>
            </a:r>
            <a:r>
              <a:rPr lang="ru-RU" b="1" dirty="0" smtClean="0"/>
              <a:t>, </a:t>
            </a:r>
            <a:r>
              <a:rPr lang="ru-RU" b="1" dirty="0" err="1" smtClean="0"/>
              <a:t>феназепам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Антидепрессанты: </a:t>
            </a:r>
            <a:r>
              <a:rPr lang="ru-RU" b="1" dirty="0" err="1" smtClean="0"/>
              <a:t>амитриптилин</a:t>
            </a:r>
            <a:r>
              <a:rPr lang="ru-RU" b="1" dirty="0" smtClean="0"/>
              <a:t>, </a:t>
            </a:r>
            <a:r>
              <a:rPr lang="ru-RU" b="1" dirty="0" err="1" smtClean="0"/>
              <a:t>мапротилин</a:t>
            </a:r>
            <a:r>
              <a:rPr lang="ru-RU" b="1" dirty="0" smtClean="0"/>
              <a:t>, </a:t>
            </a:r>
            <a:r>
              <a:rPr lang="ru-RU" b="1" dirty="0" err="1" smtClean="0"/>
              <a:t>тианептин</a:t>
            </a:r>
            <a:r>
              <a:rPr lang="ru-RU" b="1" dirty="0" smtClean="0"/>
              <a:t>, </a:t>
            </a:r>
            <a:r>
              <a:rPr lang="ru-RU" b="1" dirty="0" err="1" smtClean="0"/>
              <a:t>имипрамин</a:t>
            </a:r>
            <a:r>
              <a:rPr lang="ru-RU" b="1" dirty="0" smtClean="0"/>
              <a:t>, </a:t>
            </a:r>
            <a:r>
              <a:rPr lang="ru-RU" b="1" dirty="0" err="1" smtClean="0"/>
              <a:t>пирлиндол</a:t>
            </a:r>
            <a:r>
              <a:rPr lang="ru-RU" b="1" dirty="0" smtClean="0"/>
              <a:t>, </a:t>
            </a:r>
            <a:r>
              <a:rPr lang="ru-RU" b="1" dirty="0" err="1" smtClean="0"/>
              <a:t>пароксетин</a:t>
            </a:r>
            <a:r>
              <a:rPr lang="ru-RU" b="1" dirty="0" smtClean="0"/>
              <a:t>, </a:t>
            </a:r>
            <a:r>
              <a:rPr lang="ru-RU" b="1" dirty="0" err="1" smtClean="0"/>
              <a:t>флуоксетин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4. </a:t>
            </a:r>
            <a:r>
              <a:rPr lang="ru-RU" b="1" dirty="0" err="1" smtClean="0"/>
              <a:t>Ноотропы</a:t>
            </a:r>
            <a:r>
              <a:rPr lang="ru-RU" b="1" dirty="0" smtClean="0"/>
              <a:t>: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, </a:t>
            </a:r>
            <a:r>
              <a:rPr lang="ru-RU" b="1" dirty="0" err="1" smtClean="0"/>
              <a:t>пиритинол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5. Антиаритмические средства: </a:t>
            </a:r>
            <a:r>
              <a:rPr lang="ru-RU" b="1" dirty="0" err="1" smtClean="0"/>
              <a:t>пропранолол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кокаиновой абстиненции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50072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6. Препараты, влияющие на процессы тканевого обмена: </a:t>
            </a:r>
            <a:r>
              <a:rPr lang="ru-RU" b="1" dirty="0" err="1" smtClean="0"/>
              <a:t>эссенциале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7. Витамины: </a:t>
            </a:r>
            <a:r>
              <a:rPr lang="ru-RU" b="1" dirty="0" err="1" smtClean="0"/>
              <a:t>тиоктовая</a:t>
            </a:r>
            <a:r>
              <a:rPr lang="ru-RU" b="1" dirty="0" smtClean="0"/>
              <a:t> кислота.</a:t>
            </a:r>
          </a:p>
          <a:p>
            <a:r>
              <a:rPr lang="ru-RU" b="1" dirty="0" smtClean="0"/>
              <a:t>    8. Аналептики: </a:t>
            </a:r>
            <a:r>
              <a:rPr lang="ru-RU" b="1" dirty="0" err="1" smtClean="0"/>
              <a:t>никетамид</a:t>
            </a:r>
            <a:r>
              <a:rPr lang="ru-RU" b="1" dirty="0" smtClean="0"/>
              <a:t>, </a:t>
            </a:r>
            <a:r>
              <a:rPr lang="ru-RU" b="1" dirty="0" err="1" smtClean="0"/>
              <a:t>сульфокамфокаин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9. </a:t>
            </a:r>
            <a:r>
              <a:rPr lang="ru-RU" b="1" dirty="0" err="1" smtClean="0"/>
              <a:t>Кардиотонические</a:t>
            </a:r>
            <a:r>
              <a:rPr lang="ru-RU" b="1" dirty="0" smtClean="0"/>
              <a:t> средства: </a:t>
            </a:r>
            <a:r>
              <a:rPr lang="ru-RU" b="1" dirty="0" err="1" smtClean="0"/>
              <a:t>строфантин</a:t>
            </a:r>
            <a:r>
              <a:rPr lang="ru-RU" b="1" dirty="0" smtClean="0"/>
              <a:t>, </a:t>
            </a:r>
            <a:r>
              <a:rPr lang="ru-RU" b="1" dirty="0" err="1" smtClean="0"/>
              <a:t>дигоксин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10. Препараты кальция, калия: калия, магния </a:t>
            </a:r>
            <a:r>
              <a:rPr lang="ru-RU" b="1" dirty="0" err="1" smtClean="0"/>
              <a:t>аспарагинат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 Длительность лечения - 7-10 дней.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Купирование острых абстинентных расстройств. Редукция </a:t>
            </a:r>
            <a:r>
              <a:rPr lang="ru-RU" b="1" dirty="0" err="1" smtClean="0"/>
              <a:t>инсомнических</a:t>
            </a:r>
            <a:r>
              <a:rPr lang="ru-RU" b="1" dirty="0" smtClean="0"/>
              <a:t>, аффективных и </a:t>
            </a:r>
            <a:r>
              <a:rPr lang="ru-RU" b="1" dirty="0" err="1" smtClean="0"/>
              <a:t>неврозоподобных</a:t>
            </a:r>
            <a:r>
              <a:rPr lang="ru-RU" b="1" dirty="0" smtClean="0"/>
              <a:t> расстройств. Клиническая компенсация функционального состояния органов и систем органов. Смягчение гемодинамических нарушений. Выработка установки на поддерживающее лечение и воздержание от наркотиков. При недостаточном эффекте - продление сроков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2964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Лечение кокаинизма в ремиссии </a:t>
            </a:r>
            <a:r>
              <a:rPr lang="ru-RU" dirty="0" smtClean="0"/>
              <a:t>F14.20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      </a:t>
            </a:r>
            <a:r>
              <a:rPr lang="ru-RU" b="1" dirty="0" smtClean="0"/>
              <a:t>Условия лечения - амбулаторные.</a:t>
            </a:r>
          </a:p>
          <a:p>
            <a:pPr>
              <a:buNone/>
            </a:pPr>
            <a:r>
              <a:rPr lang="ru-RU" b="1" dirty="0" smtClean="0"/>
              <a:t> Обследование :   Общие анализы мочи и крови 1 раз в 3-4 недели.</a:t>
            </a:r>
          </a:p>
          <a:p>
            <a:r>
              <a:rPr lang="ru-RU" b="1" dirty="0" smtClean="0"/>
              <a:t>    Лечение</a:t>
            </a:r>
          </a:p>
          <a:p>
            <a:r>
              <a:rPr lang="ru-RU" b="1" dirty="0" smtClean="0"/>
              <a:t>    1. </a:t>
            </a:r>
            <a:r>
              <a:rPr lang="ru-RU" b="1" dirty="0" err="1" smtClean="0"/>
              <a:t>Бромокриптин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2. Антидепрессанты: </a:t>
            </a:r>
            <a:r>
              <a:rPr lang="ru-RU" b="1" dirty="0" err="1" smtClean="0"/>
              <a:t>пароксетин</a:t>
            </a:r>
            <a:r>
              <a:rPr lang="ru-RU" b="1" dirty="0" smtClean="0"/>
              <a:t>, </a:t>
            </a:r>
            <a:r>
              <a:rPr lang="ru-RU" b="1" dirty="0" err="1" smtClean="0"/>
              <a:t>кломипрамин</a:t>
            </a:r>
            <a:r>
              <a:rPr lang="ru-RU" b="1" dirty="0" smtClean="0"/>
              <a:t>, </a:t>
            </a:r>
            <a:r>
              <a:rPr lang="ru-RU" b="1" dirty="0" err="1" smtClean="0"/>
              <a:t>пирлиндол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3. Корректоры поведения: </a:t>
            </a:r>
            <a:r>
              <a:rPr lang="ru-RU" b="1" dirty="0" err="1" smtClean="0"/>
              <a:t>перициазин</a:t>
            </a:r>
            <a:r>
              <a:rPr lang="ru-RU" b="1" dirty="0" smtClean="0"/>
              <a:t>, </a:t>
            </a:r>
            <a:r>
              <a:rPr lang="ru-RU" b="1" dirty="0" err="1" smtClean="0"/>
              <a:t>тиоридазин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   4. Психотерапия.</a:t>
            </a:r>
          </a:p>
          <a:p>
            <a:r>
              <a:rPr lang="ru-RU" b="1" dirty="0" smtClean="0"/>
              <a:t>    Выбор препаратов зависит от состояния больного.</a:t>
            </a:r>
          </a:p>
          <a:p>
            <a:r>
              <a:rPr lang="ru-RU" b="1" dirty="0" smtClean="0"/>
              <a:t>    Длительность лечения - 180-200 дней.</a:t>
            </a:r>
          </a:p>
          <a:p>
            <a:r>
              <a:rPr lang="ru-RU" b="1" dirty="0" smtClean="0"/>
              <a:t>    Требования к результатам лечения</a:t>
            </a:r>
          </a:p>
          <a:p>
            <a:r>
              <a:rPr lang="ru-RU" b="1" dirty="0" smtClean="0"/>
              <a:t>    Стабилизация ремиссии. Купирование аффективных расстройств и влечения к наркотику. Социальная реабилитация.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rgbClr val="CC0066"/>
                </a:solidFill>
                <a:latin typeface="Arial" charset="0"/>
              </a:rPr>
              <a:t>5. Механизм и результат опьянения</a:t>
            </a:r>
            <a:endParaRPr lang="ru-RU" dirty="0" smtClean="0"/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2438400" y="1524000"/>
            <a:ext cx="4078288" cy="39211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6" name="AutoShape 16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>
                <a:latin typeface="Times New Roman" pitchFamily="18" charset="0"/>
              </a:rPr>
              <a:t>восприятие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0907" name="AutoShape 17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0908" name="Text Box 18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80909" name="AutoShape 19"/>
          <p:cNvSpPr>
            <a:spLocks noChangeArrowheads="1"/>
          </p:cNvSpPr>
          <p:nvPr/>
        </p:nvSpPr>
        <p:spPr bwMode="auto">
          <a:xfrm>
            <a:off x="3048000" y="55626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0" name="AutoShape 20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1" name="AutoShape 21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2" name="AutoShape 22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3" name="AutoShape 23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4" name="Text Box 24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80915" name="Text Box 25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80916" name="Text Box 26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80917" name="Text Box 27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80918" name="Text Box 28"/>
          <p:cNvSpPr txBox="1">
            <a:spLocks noChangeArrowheads="1"/>
          </p:cNvSpPr>
          <p:nvPr/>
        </p:nvSpPr>
        <p:spPr bwMode="auto">
          <a:xfrm>
            <a:off x="3505200" y="5562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воля</a:t>
            </a:r>
          </a:p>
        </p:txBody>
      </p:sp>
      <p:sp>
        <p:nvSpPr>
          <p:cNvPr id="80919" name="Line 30"/>
          <p:cNvSpPr>
            <a:spLocks noChangeShapeType="1"/>
          </p:cNvSpPr>
          <p:nvPr/>
        </p:nvSpPr>
        <p:spPr bwMode="auto">
          <a:xfrm flipH="1">
            <a:off x="2124075" y="1700213"/>
            <a:ext cx="4968875" cy="453707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0" name="Line 31"/>
          <p:cNvSpPr>
            <a:spLocks noChangeShapeType="1"/>
          </p:cNvSpPr>
          <p:nvPr/>
        </p:nvSpPr>
        <p:spPr bwMode="auto">
          <a:xfrm flipV="1">
            <a:off x="684213" y="3789363"/>
            <a:ext cx="7488237" cy="71437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1" name="Line 32"/>
          <p:cNvSpPr>
            <a:spLocks noChangeShapeType="1"/>
          </p:cNvSpPr>
          <p:nvPr/>
        </p:nvSpPr>
        <p:spPr bwMode="auto">
          <a:xfrm>
            <a:off x="4787900" y="3789363"/>
            <a:ext cx="360363" cy="24479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2" name="Text Box 33"/>
          <p:cNvSpPr txBox="1">
            <a:spLocks noChangeArrowheads="1"/>
          </p:cNvSpPr>
          <p:nvPr/>
        </p:nvSpPr>
        <p:spPr bwMode="auto">
          <a:xfrm>
            <a:off x="304800" y="6172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u="sng">
                <a:solidFill>
                  <a:srgbClr val="FF0000"/>
                </a:solidFill>
              </a:rPr>
              <a:t>шизофренизация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86813" cy="8636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Нормальная структура психики</a:t>
            </a:r>
          </a:p>
        </p:txBody>
      </p:sp>
      <p:sp>
        <p:nvSpPr>
          <p:cNvPr id="123907" name="Oval 6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Oval 7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Oval 8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10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123911" name="Text Box 10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123913" name="Line 13"/>
          <p:cNvSpPr>
            <a:spLocks noChangeShapeType="1"/>
          </p:cNvSpPr>
          <p:nvPr/>
        </p:nvSpPr>
        <p:spPr bwMode="auto">
          <a:xfrm>
            <a:off x="2484438" y="1628775"/>
            <a:ext cx="2303462" cy="2232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4" name="Line 14"/>
          <p:cNvSpPr>
            <a:spLocks noChangeShapeType="1"/>
          </p:cNvSpPr>
          <p:nvPr/>
        </p:nvSpPr>
        <p:spPr bwMode="auto">
          <a:xfrm flipV="1">
            <a:off x="4787900" y="1484313"/>
            <a:ext cx="2286000" cy="2438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5" name="Line 15"/>
          <p:cNvSpPr>
            <a:spLocks noChangeShapeType="1"/>
          </p:cNvSpPr>
          <p:nvPr/>
        </p:nvSpPr>
        <p:spPr bwMode="auto">
          <a:xfrm flipV="1">
            <a:off x="4800600" y="3505200"/>
            <a:ext cx="3581400" cy="381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6" name="Line 16"/>
          <p:cNvSpPr>
            <a:spLocks noChangeShapeType="1"/>
          </p:cNvSpPr>
          <p:nvPr/>
        </p:nvSpPr>
        <p:spPr bwMode="auto">
          <a:xfrm>
            <a:off x="4800600" y="3886200"/>
            <a:ext cx="3124200" cy="1905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7" name="Line 17"/>
          <p:cNvSpPr>
            <a:spLocks noChangeShapeType="1"/>
          </p:cNvSpPr>
          <p:nvPr/>
        </p:nvSpPr>
        <p:spPr bwMode="auto">
          <a:xfrm>
            <a:off x="4800600" y="3886200"/>
            <a:ext cx="762000" cy="2667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8" name="Line 18"/>
          <p:cNvSpPr>
            <a:spLocks noChangeShapeType="1"/>
          </p:cNvSpPr>
          <p:nvPr/>
        </p:nvSpPr>
        <p:spPr bwMode="auto">
          <a:xfrm flipH="1">
            <a:off x="2057400" y="3886200"/>
            <a:ext cx="2743200" cy="2362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9" name="Line 19"/>
          <p:cNvSpPr>
            <a:spLocks noChangeShapeType="1"/>
          </p:cNvSpPr>
          <p:nvPr/>
        </p:nvSpPr>
        <p:spPr bwMode="auto">
          <a:xfrm flipH="1">
            <a:off x="755650" y="3860800"/>
            <a:ext cx="4032250" cy="984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20" name="AutoShape 29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 dirty="0" err="1" smtClean="0">
                <a:latin typeface="Times New Roman" pitchFamily="18" charset="0"/>
              </a:rPr>
              <a:t>воля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921" name="AutoShape 30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23922" name="Text Box 31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123923" name="AutoShape 32"/>
          <p:cNvSpPr>
            <a:spLocks noChangeArrowheads="1"/>
          </p:cNvSpPr>
          <p:nvPr/>
        </p:nvSpPr>
        <p:spPr bwMode="auto">
          <a:xfrm>
            <a:off x="2895600" y="60198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4" name="AutoShape 33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5" name="AutoShape 34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6" name="AutoShape 35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7" name="AutoShape 36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8" name="Text Box 37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123929" name="Text Box 38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123930" name="Text Box 39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123931" name="Text Box 40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123932" name="Text Box 41"/>
          <p:cNvSpPr txBox="1">
            <a:spLocks noChangeArrowheads="1"/>
          </p:cNvSpPr>
          <p:nvPr/>
        </p:nvSpPr>
        <p:spPr bwMode="auto">
          <a:xfrm>
            <a:off x="2915816" y="602128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восприятие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2564</Words>
  <Application>Microsoft Office PowerPoint</Application>
  <PresentationFormat>Экран (4:3)</PresentationFormat>
  <Paragraphs>462</Paragraphs>
  <Slides>74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6" baseType="lpstr">
      <vt:lpstr>Тема Office</vt:lpstr>
      <vt:lpstr>Лист Microsoft Office Excel 97-2003</vt:lpstr>
      <vt:lpstr>Лечение наркоманий</vt:lpstr>
      <vt:lpstr>Цели и задачи лечения</vt:lpstr>
      <vt:lpstr>Суть свободы от зависимостей</vt:lpstr>
      <vt:lpstr>Декортикация и дебилизация </vt:lpstr>
      <vt:lpstr>Шизофренизация</vt:lpstr>
      <vt:lpstr>Слайд 6</vt:lpstr>
      <vt:lpstr>Дебилизация</vt:lpstr>
      <vt:lpstr>5. Механизм и результат опьянения</vt:lpstr>
      <vt:lpstr> Нормальная структура психики</vt:lpstr>
      <vt:lpstr>Слайд 10</vt:lpstr>
      <vt:lpstr>Слайд 11</vt:lpstr>
      <vt:lpstr>Принципы лечения наркоманий</vt:lpstr>
      <vt:lpstr>1.Этапы лечения наркоманий</vt:lpstr>
      <vt:lpstr>2. Принцип - Добровольность</vt:lpstr>
      <vt:lpstr>3. Принцип - Индивидуальность</vt:lpstr>
      <vt:lpstr>4 принцип - Комплексность лечения  био-психо-социо-духовный подход</vt:lpstr>
      <vt:lpstr>5.Принцип – Отказ от наркотика на всю жизнь</vt:lpstr>
      <vt:lpstr>Стратегия лечения</vt:lpstr>
      <vt:lpstr>Патогенетическое обоснование лечения абстиненции</vt:lpstr>
      <vt:lpstr>Продолжение обоснования</vt:lpstr>
      <vt:lpstr>Патогенетические средства купирования опийного абстинентного синдрома</vt:lpstr>
      <vt:lpstr>Клофелин при опийной абстиненнции</vt:lpstr>
      <vt:lpstr>Тиаприд при опийной абстиненции</vt:lpstr>
      <vt:lpstr>Механизм действия тиапридала</vt:lpstr>
      <vt:lpstr>Фармакокинетика тиапридала: </vt:lpstr>
      <vt:lpstr>Показания к применению тиапридала</vt:lpstr>
      <vt:lpstr> Побочное действие тиапридала: </vt:lpstr>
      <vt:lpstr> Лекарственное взаимодействие тиапридала </vt:lpstr>
      <vt:lpstr>Лечение зависимости от препаратов седативно-снотворной  группы (фбр)</vt:lpstr>
      <vt:lpstr>Лечение  абстинентного синдрома у б-х с зависимостью от бензодиазепиновых  и антигистаминных препаратов</vt:lpstr>
      <vt:lpstr>Лечение синдрома отмены при зависимости от психостимуляторов</vt:lpstr>
      <vt:lpstr>Коррекция метаболизма при отмене наркотиков</vt:lpstr>
      <vt:lpstr>Купирование влечения к нарк.</vt:lpstr>
      <vt:lpstr>Заместительная терапия</vt:lpstr>
      <vt:lpstr>Заместительная терапия</vt:lpstr>
      <vt:lpstr>метадон</vt:lpstr>
      <vt:lpstr>метадон</vt:lpstr>
      <vt:lpstr>метадон</vt:lpstr>
      <vt:lpstr>метадон</vt:lpstr>
      <vt:lpstr>метадон</vt:lpstr>
      <vt:lpstr>метадон</vt:lpstr>
      <vt:lpstr>Противорецидивное лечение наркоманий</vt:lpstr>
      <vt:lpstr>Продетоксон</vt:lpstr>
      <vt:lpstr>Комплексная терапия наркомании</vt:lpstr>
      <vt:lpstr>  15.1. Опийная интоксикация. Легкая и средняя степень тяжести</vt:lpstr>
      <vt:lpstr>  15.2. Опийная интоксикация. Степень тяжести - тяжелая</vt:lpstr>
      <vt:lpstr>     Лечение опийной интоксикации </vt:lpstr>
      <vt:lpstr>Лечение опийной интоксикации</vt:lpstr>
      <vt:lpstr>Острый абстинентный синдром. Степень тяжести - средняя. F11.24, F11.3 </vt:lpstr>
      <vt:lpstr> Лечение абстинентного синдрома </vt:lpstr>
      <vt:lpstr>Лечение абстинентного синдрома</vt:lpstr>
      <vt:lpstr>Постабстинентное состояние (вторая фаза абстинентного синдрома). - F11.21, F11.3.</vt:lpstr>
      <vt:lpstr> Лечение постабстинентного сост. </vt:lpstr>
      <vt:lpstr>Продолжение</vt:lpstr>
      <vt:lpstr>Наркомания опийная. Фаза ремиссии. F11.20, F11.23.</vt:lpstr>
      <vt:lpstr>Интоксикация вследствие употребления каннабиоидов- F12.0.</vt:lpstr>
      <vt:lpstr>Интоксикация вследствие употребления каннабиоидов-</vt:lpstr>
      <vt:lpstr>Каннабиоидный абстинентный синдром- F12.24, F12.30.</vt:lpstr>
      <vt:lpstr>Каннабиоидный абстинентный синдром</vt:lpstr>
      <vt:lpstr>Каннабиоиды. Фаза ремиссии. - F12.20.</vt:lpstr>
      <vt:lpstr>Интоксикация седативными и снотворными веществами. Степень тяжести - тяжелая F13.0. </vt:lpstr>
      <vt:lpstr>Интоксикация седативными и снотворными веществами. Степень тяжести - тяжелая F13.0</vt:lpstr>
      <vt:lpstr>Лечение интокс. седат и снотв.</vt:lpstr>
      <vt:lpstr>Лечение интокс. седат и снотв.</vt:lpstr>
      <vt:lpstr>Состояние отмены седативных и снотворных с делирием и судорожными припадками F13.24, F13.41</vt:lpstr>
      <vt:lpstr>Лечение сост. отмены сед. и снотв.</vt:lpstr>
      <vt:lpstr>Лечение сост. отмены сед. и снотв</vt:lpstr>
      <vt:lpstr>Интоксикация кокаином. Степень выраженности - тяжелая- F14.0. </vt:lpstr>
      <vt:lpstr> Лечение интоксикации кокаином </vt:lpstr>
      <vt:lpstr>Лечение интоксикации кокаином</vt:lpstr>
      <vt:lpstr> Кокаиновый абстинентный синдром- F14.24, F14.3</vt:lpstr>
      <vt:lpstr>Лечение кокаиновой абстиненции</vt:lpstr>
      <vt:lpstr>Лечение кокаиновой абстиненции</vt:lpstr>
      <vt:lpstr> Лечение кокаинизма в ремиссии F14.20.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лечения наркоманий</dc:title>
  <dc:creator>Анатолий</dc:creator>
  <cp:lastModifiedBy>Анатолий</cp:lastModifiedBy>
  <cp:revision>51</cp:revision>
  <dcterms:created xsi:type="dcterms:W3CDTF">2012-08-30T11:35:30Z</dcterms:created>
  <dcterms:modified xsi:type="dcterms:W3CDTF">2017-08-28T12:26:35Z</dcterms:modified>
</cp:coreProperties>
</file>